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Lst>
  <p:sldSz cy="5143500" cx="9144000"/>
  <p:notesSz cx="6858000" cy="9144000"/>
  <p:embeddedFontLst>
    <p:embeddedFont>
      <p:font typeface="Roboto"/>
      <p:regular r:id="rId31"/>
      <p:bold r:id="rId32"/>
      <p:italic r:id="rId33"/>
      <p:boldItalic r:id="rId34"/>
    </p:embeddedFont>
    <p:embeddedFont>
      <p:font typeface="Proxima Nova"/>
      <p:regular r:id="rId35"/>
      <p:bold r:id="rId36"/>
      <p:italic r:id="rId37"/>
      <p:boldItalic r:id="rId38"/>
    </p:embeddedFont>
    <p:embeddedFont>
      <p:font typeface="Proxima Nova Extrabold"/>
      <p:bold r:id="rId3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00EB6B97-0F49-43A4-8A7F-7E0A1EA2D08B}">
  <a:tblStyle styleId="{00EB6B97-0F49-43A4-8A7F-7E0A1EA2D08B}"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70915F5C-B0ED-4F96-A0BE-620022E3FC6B}" styleName="Table_1">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Roboto-regular.fntdata"/><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font" Target="fonts/Roboto-italic.fntdata"/><Relationship Id="rId10" Type="http://schemas.openxmlformats.org/officeDocument/2006/relationships/slide" Target="slides/slide4.xml"/><Relationship Id="rId32" Type="http://schemas.openxmlformats.org/officeDocument/2006/relationships/font" Target="fonts/Roboto-bold.fntdata"/><Relationship Id="rId13" Type="http://schemas.openxmlformats.org/officeDocument/2006/relationships/slide" Target="slides/slide7.xml"/><Relationship Id="rId35" Type="http://schemas.openxmlformats.org/officeDocument/2006/relationships/font" Target="fonts/ProximaNova-regular.fntdata"/><Relationship Id="rId12" Type="http://schemas.openxmlformats.org/officeDocument/2006/relationships/slide" Target="slides/slide6.xml"/><Relationship Id="rId34" Type="http://schemas.openxmlformats.org/officeDocument/2006/relationships/font" Target="fonts/Roboto-boldItalic.fntdata"/><Relationship Id="rId15" Type="http://schemas.openxmlformats.org/officeDocument/2006/relationships/slide" Target="slides/slide9.xml"/><Relationship Id="rId37" Type="http://schemas.openxmlformats.org/officeDocument/2006/relationships/font" Target="fonts/ProximaNova-italic.fntdata"/><Relationship Id="rId14" Type="http://schemas.openxmlformats.org/officeDocument/2006/relationships/slide" Target="slides/slide8.xml"/><Relationship Id="rId36" Type="http://schemas.openxmlformats.org/officeDocument/2006/relationships/font" Target="fonts/ProximaNova-bold.fntdata"/><Relationship Id="rId17" Type="http://schemas.openxmlformats.org/officeDocument/2006/relationships/slide" Target="slides/slide11.xml"/><Relationship Id="rId39" Type="http://schemas.openxmlformats.org/officeDocument/2006/relationships/font" Target="fonts/ProximaNovaExtrabold-bold.fntdata"/><Relationship Id="rId16" Type="http://schemas.openxmlformats.org/officeDocument/2006/relationships/slide" Target="slides/slide10.xml"/><Relationship Id="rId38" Type="http://schemas.openxmlformats.org/officeDocument/2006/relationships/font" Target="fonts/ProximaNova-boldItalic.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t>Hey guys, I’m John, and in our group we’ve got Calvin, Prachi, Pratik, Mike, and Eric.</a:t>
            </a:r>
            <a:br>
              <a:rPr lang="en" sz="1500"/>
            </a:br>
            <a:endParaRPr sz="1500"/>
          </a:p>
          <a:p>
            <a:pPr indent="0" lvl="0" marL="0" rtl="0" algn="l">
              <a:spcBef>
                <a:spcPts val="0"/>
              </a:spcBef>
              <a:spcAft>
                <a:spcPts val="0"/>
              </a:spcAft>
              <a:buNone/>
            </a:pPr>
            <a:r>
              <a:rPr lang="en" sz="1500"/>
              <a:t>For our MAchine LEarning Project We’ll be going over HEart Disease PRediction</a:t>
            </a:r>
            <a:endParaRPr sz="1500"/>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299b4dd7b1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299b4dd7b1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Calvin</a:t>
            </a:r>
            <a:endParaRPr/>
          </a:p>
          <a:p>
            <a:pPr indent="0" lvl="0" marL="0" rtl="0" algn="l">
              <a:spcBef>
                <a:spcPts val="0"/>
              </a:spcBef>
              <a:spcAft>
                <a:spcPts val="0"/>
              </a:spcAft>
              <a:buNone/>
            </a:pPr>
            <a:r>
              <a:rPr lang="en"/>
              <a:t>ST= irregular</a:t>
            </a:r>
            <a:br>
              <a:rPr lang="en"/>
            </a:br>
            <a:r>
              <a:rPr lang="en"/>
              <a:t>LVH = left ventricular hypertrophy </a:t>
            </a:r>
            <a:endParaRPr/>
          </a:p>
          <a:p>
            <a:pPr indent="0" lvl="0" marL="0" rtl="0" algn="l">
              <a:spcBef>
                <a:spcPts val="0"/>
              </a:spcBef>
              <a:spcAft>
                <a:spcPts val="0"/>
              </a:spcAft>
              <a:buNone/>
            </a:pPr>
            <a:r>
              <a:rPr lang="en"/>
              <a:t>Excervise Angina= induced </a:t>
            </a:r>
            <a:r>
              <a:rPr lang="en"/>
              <a:t>exercise</a:t>
            </a:r>
            <a:r>
              <a:rPr lang="en"/>
              <a:t> pain</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29ade599847_2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29ade599847_2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Prachi</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29ade599847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29ade599847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Prachi</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29b60144f24_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29b60144f24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SPEAKER // MIKE //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Thank you Prachi. As Prachi said, For this Project we decided to try out </a:t>
            </a:r>
            <a:r>
              <a:rPr lang="en">
                <a:solidFill>
                  <a:schemeClr val="dk1"/>
                </a:solidFill>
              </a:rPr>
              <a:t>5 Models: </a:t>
            </a:r>
            <a:endParaRPr>
              <a:solidFill>
                <a:schemeClr val="dk1"/>
              </a:solidFill>
            </a:endParaRPr>
          </a:p>
          <a:p>
            <a:pPr indent="0" lvl="0" marL="0" rtl="0" algn="l">
              <a:spcBef>
                <a:spcPts val="0"/>
              </a:spcBef>
              <a:spcAft>
                <a:spcPts val="0"/>
              </a:spcAft>
              <a:buNone/>
            </a:pPr>
            <a:r>
              <a:rPr lang="en">
                <a:solidFill>
                  <a:schemeClr val="dk1"/>
                </a:solidFill>
              </a:rPr>
              <a:t>&gt; A Tree-Based Model: Decision Tree Classifier ( top right )</a:t>
            </a:r>
            <a:endParaRPr>
              <a:solidFill>
                <a:schemeClr val="dk1"/>
              </a:solidFill>
            </a:endParaRPr>
          </a:p>
          <a:p>
            <a:pPr indent="0" lvl="0" marL="0" rtl="0" algn="l">
              <a:spcBef>
                <a:spcPts val="0"/>
              </a:spcBef>
              <a:spcAft>
                <a:spcPts val="0"/>
              </a:spcAft>
              <a:buNone/>
            </a:pPr>
            <a:r>
              <a:rPr lang="en">
                <a:solidFill>
                  <a:schemeClr val="dk1"/>
                </a:solidFill>
              </a:rPr>
              <a:t>&gt; 2 Ensemble models: Random Forest and XGBoost</a:t>
            </a:r>
            <a:endParaRPr>
              <a:solidFill>
                <a:schemeClr val="dk1"/>
              </a:solidFill>
            </a:endParaRPr>
          </a:p>
          <a:p>
            <a:pPr indent="0" lvl="0" marL="0" rtl="0" algn="l">
              <a:spcBef>
                <a:spcPts val="0"/>
              </a:spcBef>
              <a:spcAft>
                <a:spcPts val="0"/>
              </a:spcAft>
              <a:buNone/>
            </a:pPr>
            <a:r>
              <a:rPr lang="en">
                <a:solidFill>
                  <a:schemeClr val="dk1"/>
                </a:solidFill>
              </a:rPr>
              <a:t>&gt; A Linear Model: Logistic Regression ( center of your screen )</a:t>
            </a:r>
            <a:endParaRPr>
              <a:solidFill>
                <a:schemeClr val="dk1"/>
              </a:solidFill>
            </a:endParaRPr>
          </a:p>
          <a:p>
            <a:pPr indent="0" lvl="0" marL="0" rtl="0" algn="l">
              <a:spcBef>
                <a:spcPts val="0"/>
              </a:spcBef>
              <a:spcAft>
                <a:spcPts val="0"/>
              </a:spcAft>
              <a:buNone/>
            </a:pPr>
            <a:r>
              <a:rPr lang="en">
                <a:solidFill>
                  <a:schemeClr val="dk1"/>
                </a:solidFill>
              </a:rPr>
              <a:t>&gt; and the Adam Optimizer - Neural Network that Prachi described</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 Next Slide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
              <a:t>---------------------------take text from below-----------------------------</a:t>
            </a:r>
            <a:br>
              <a:rPr lang="en"/>
            </a:br>
            <a:br>
              <a:rPr lang="en"/>
            </a:br>
            <a:r>
              <a:rPr lang="en">
                <a:solidFill>
                  <a:srgbClr val="202729"/>
                </a:solidFill>
              </a:rPr>
              <a:t>XX. **Decision Tree Classifier (Tree-Based Model - Classification):**</a:t>
            </a:r>
            <a:endParaRPr>
              <a:solidFill>
                <a:srgbClr val="202729"/>
              </a:solidFill>
            </a:endParaRPr>
          </a:p>
          <a:p>
            <a:pPr indent="0" lvl="0" marL="0" rtl="0" algn="l">
              <a:spcBef>
                <a:spcPts val="0"/>
              </a:spcBef>
              <a:spcAft>
                <a:spcPts val="0"/>
              </a:spcAft>
              <a:buNone/>
            </a:pPr>
            <a:r>
              <a:rPr lang="en">
                <a:solidFill>
                  <a:srgbClr val="202729"/>
                </a:solidFill>
              </a:rPr>
              <a:t>   - Decision Tree Classifier is a tree-based model that recursively splits the dataset into subsets based on the most significant attribute, forming a tree structure. It is a transparent model, easy to interpret, making decisions based on feature values at each node.</a:t>
            </a:r>
            <a:endParaRPr>
              <a:solidFill>
                <a:srgbClr val="202729"/>
              </a:solidFill>
            </a:endParaRPr>
          </a:p>
          <a:p>
            <a:pPr indent="0" lvl="0" marL="0" rtl="0" algn="l">
              <a:spcBef>
                <a:spcPts val="0"/>
              </a:spcBef>
              <a:spcAft>
                <a:spcPts val="0"/>
              </a:spcAft>
              <a:buNone/>
            </a:pPr>
            <a:r>
              <a:rPr lang="en">
                <a:solidFill>
                  <a:srgbClr val="202729"/>
                </a:solidFill>
              </a:rPr>
              <a:t>   - **Preferred Dataset Format:** (d) no Data Encoding Necessary</a:t>
            </a:r>
            <a:endParaRPr>
              <a:solidFill>
                <a:srgbClr val="202729"/>
              </a:solidFill>
            </a:endParaRPr>
          </a:p>
          <a:p>
            <a:pPr indent="0" lvl="0" marL="0" rtl="0" algn="l">
              <a:spcBef>
                <a:spcPts val="0"/>
              </a:spcBef>
              <a:spcAft>
                <a:spcPts val="0"/>
              </a:spcAft>
              <a:buNone/>
            </a:pPr>
            <a:r>
              <a:t/>
            </a:r>
            <a:endParaRPr>
              <a:solidFill>
                <a:srgbClr val="202729"/>
              </a:solidFill>
            </a:endParaRPr>
          </a:p>
          <a:p>
            <a:pPr indent="0" lvl="0" marL="0" rtl="0" algn="l">
              <a:spcBef>
                <a:spcPts val="0"/>
              </a:spcBef>
              <a:spcAft>
                <a:spcPts val="0"/>
              </a:spcAft>
              <a:buNone/>
            </a:pPr>
            <a:r>
              <a:rPr lang="en">
                <a:solidFill>
                  <a:srgbClr val="202729"/>
                </a:solidFill>
              </a:rPr>
              <a:t>XX. **Random Forest Classifier (Ensemble Learning - Classification):**</a:t>
            </a:r>
            <a:endParaRPr>
              <a:solidFill>
                <a:srgbClr val="202729"/>
              </a:solidFill>
            </a:endParaRPr>
          </a:p>
          <a:p>
            <a:pPr indent="0" lvl="0" marL="0" rtl="0" algn="l">
              <a:spcBef>
                <a:spcPts val="0"/>
              </a:spcBef>
              <a:spcAft>
                <a:spcPts val="0"/>
              </a:spcAft>
              <a:buNone/>
            </a:pPr>
            <a:r>
              <a:rPr lang="en">
                <a:solidFill>
                  <a:srgbClr val="202729"/>
                </a:solidFill>
              </a:rPr>
              <a:t>   - A Random Forest Classifier is an ensemble model that builds multiple decision trees during training and outputs the mode of the classes for classification problems. It enhances performance and robustness by combining the predictions of multiple decision trees.</a:t>
            </a:r>
            <a:endParaRPr>
              <a:solidFill>
                <a:srgbClr val="202729"/>
              </a:solidFill>
            </a:endParaRPr>
          </a:p>
          <a:p>
            <a:pPr indent="0" lvl="0" marL="0" rtl="0" algn="l">
              <a:spcBef>
                <a:spcPts val="0"/>
              </a:spcBef>
              <a:spcAft>
                <a:spcPts val="0"/>
              </a:spcAft>
              <a:buNone/>
            </a:pPr>
            <a:r>
              <a:rPr lang="en">
                <a:solidFill>
                  <a:srgbClr val="202729"/>
                </a:solidFill>
              </a:rPr>
              <a:t>   - **Preferred Dataset Format:** (a) One-Hot-Integer</a:t>
            </a:r>
            <a:endParaRPr>
              <a:solidFill>
                <a:srgbClr val="202729"/>
              </a:solidFill>
            </a:endParaRPr>
          </a:p>
          <a:p>
            <a:pPr indent="0" lvl="0" marL="0" rtl="0" algn="l">
              <a:spcBef>
                <a:spcPts val="0"/>
              </a:spcBef>
              <a:spcAft>
                <a:spcPts val="0"/>
              </a:spcAft>
              <a:buNone/>
            </a:pPr>
            <a:r>
              <a:t/>
            </a:r>
            <a:endParaRPr>
              <a:solidFill>
                <a:srgbClr val="202729"/>
              </a:solidFill>
            </a:endParaRPr>
          </a:p>
          <a:p>
            <a:pPr indent="0" lvl="0" marL="0" rtl="0" algn="l">
              <a:spcBef>
                <a:spcPts val="0"/>
              </a:spcBef>
              <a:spcAft>
                <a:spcPts val="0"/>
              </a:spcAft>
              <a:buNone/>
            </a:pPr>
            <a:r>
              <a:rPr lang="en">
                <a:solidFill>
                  <a:srgbClr val="202729"/>
                </a:solidFill>
              </a:rPr>
              <a:t>XX. **XGBoost (Extreme Gradient Boosting - Ensemble Learning - Classification):**</a:t>
            </a:r>
            <a:endParaRPr>
              <a:solidFill>
                <a:srgbClr val="202729"/>
              </a:solidFill>
            </a:endParaRPr>
          </a:p>
          <a:p>
            <a:pPr indent="0" lvl="0" marL="0" rtl="0" algn="l">
              <a:spcBef>
                <a:spcPts val="0"/>
              </a:spcBef>
              <a:spcAft>
                <a:spcPts val="0"/>
              </a:spcAft>
              <a:buNone/>
            </a:pPr>
            <a:r>
              <a:rPr lang="en">
                <a:solidFill>
                  <a:srgbClr val="202729"/>
                </a:solidFill>
              </a:rPr>
              <a:t>   - XGBoost is a powerful ensemble model that employs a gradient boosting framework, building trees sequentially to correct errors of the preceding ones. It is known for its speed and performance optimization, making it a popular choice in various machine learning competitions.</a:t>
            </a:r>
            <a:endParaRPr>
              <a:solidFill>
                <a:srgbClr val="202729"/>
              </a:solidFill>
            </a:endParaRPr>
          </a:p>
          <a:p>
            <a:pPr indent="0" lvl="0" marL="0" rtl="0" algn="l">
              <a:spcBef>
                <a:spcPts val="0"/>
              </a:spcBef>
              <a:spcAft>
                <a:spcPts val="0"/>
              </a:spcAft>
              <a:buNone/>
            </a:pPr>
            <a:r>
              <a:rPr lang="en">
                <a:solidFill>
                  <a:srgbClr val="202729"/>
                </a:solidFill>
              </a:rPr>
              <a:t>   - **Preferred Dataset Format:** (a) One-Hot-Integer</a:t>
            </a:r>
            <a:endParaRPr>
              <a:solidFill>
                <a:srgbClr val="202729"/>
              </a:solidFill>
            </a:endParaRPr>
          </a:p>
          <a:p>
            <a:pPr indent="0" lvl="0" marL="0" rtl="0" algn="l">
              <a:spcBef>
                <a:spcPts val="0"/>
              </a:spcBef>
              <a:spcAft>
                <a:spcPts val="0"/>
              </a:spcAft>
              <a:buNone/>
            </a:pPr>
            <a:r>
              <a:t/>
            </a:r>
            <a:endParaRPr>
              <a:solidFill>
                <a:srgbClr val="202729"/>
              </a:solidFill>
            </a:endParaRPr>
          </a:p>
          <a:p>
            <a:pPr indent="0" lvl="0" marL="0" rtl="0" algn="l">
              <a:spcBef>
                <a:spcPts val="0"/>
              </a:spcBef>
              <a:spcAft>
                <a:spcPts val="0"/>
              </a:spcAft>
              <a:buNone/>
            </a:pPr>
            <a:r>
              <a:rPr lang="en">
                <a:solidFill>
                  <a:srgbClr val="202729"/>
                </a:solidFill>
              </a:rPr>
              <a:t>XX. **Logistic Regression (Linear Model - Classification):**</a:t>
            </a:r>
            <a:endParaRPr>
              <a:solidFill>
                <a:srgbClr val="202729"/>
              </a:solidFill>
            </a:endParaRPr>
          </a:p>
          <a:p>
            <a:pPr indent="0" lvl="0" marL="0" rtl="0" algn="l">
              <a:spcBef>
                <a:spcPts val="0"/>
              </a:spcBef>
              <a:spcAft>
                <a:spcPts val="0"/>
              </a:spcAft>
              <a:buNone/>
            </a:pPr>
            <a:r>
              <a:rPr lang="en">
                <a:solidFill>
                  <a:srgbClr val="202729"/>
                </a:solidFill>
              </a:rPr>
              <a:t>   - Logistic Regression is a linear model used for binary classification. Despite its name, it is a regression model adapted for classification by applying the logistic sigmoid function, providing probabilities that an instance belongs to a particular class.</a:t>
            </a:r>
            <a:endParaRPr>
              <a:solidFill>
                <a:srgbClr val="202729"/>
              </a:solidFill>
            </a:endParaRPr>
          </a:p>
          <a:p>
            <a:pPr indent="0" lvl="0" marL="0" rtl="0" algn="l">
              <a:spcBef>
                <a:spcPts val="0"/>
              </a:spcBef>
              <a:spcAft>
                <a:spcPts val="0"/>
              </a:spcAft>
              <a:buNone/>
            </a:pPr>
            <a:r>
              <a:rPr lang="en">
                <a:solidFill>
                  <a:srgbClr val="202729"/>
                </a:solidFill>
              </a:rPr>
              <a:t>   - **Preferred Dataset Format:** (c) Standard Scaler</a:t>
            </a:r>
            <a:endParaRPr>
              <a:solidFill>
                <a:srgbClr val="202729"/>
              </a:solidFill>
            </a:endParaRPr>
          </a:p>
          <a:p>
            <a:pPr indent="0" lvl="0" marL="0" rtl="0" algn="l">
              <a:spcBef>
                <a:spcPts val="0"/>
              </a:spcBef>
              <a:spcAft>
                <a:spcPts val="0"/>
              </a:spcAft>
              <a:buNone/>
            </a:pPr>
            <a:r>
              <a:t/>
            </a:r>
            <a:endParaRPr>
              <a:solidFill>
                <a:srgbClr val="202729"/>
              </a:solidFill>
            </a:endParaRPr>
          </a:p>
          <a:p>
            <a:pPr indent="0" lvl="0" marL="0" rtl="0" algn="l">
              <a:spcBef>
                <a:spcPts val="0"/>
              </a:spcBef>
              <a:spcAft>
                <a:spcPts val="0"/>
              </a:spcAft>
              <a:buNone/>
            </a:pPr>
            <a:r>
              <a:rPr lang="en">
                <a:solidFill>
                  <a:srgbClr val="202729"/>
                </a:solidFill>
              </a:rPr>
              <a:t>XX. **Deep Learning - Adam Optimizer (Neural Network - Supervised Learning):**</a:t>
            </a:r>
            <a:endParaRPr>
              <a:solidFill>
                <a:srgbClr val="202729"/>
              </a:solidFill>
            </a:endParaRPr>
          </a:p>
          <a:p>
            <a:pPr indent="0" lvl="0" marL="0" rtl="0" algn="l">
              <a:spcBef>
                <a:spcPts val="0"/>
              </a:spcBef>
              <a:spcAft>
                <a:spcPts val="0"/>
              </a:spcAft>
              <a:buNone/>
            </a:pPr>
            <a:r>
              <a:rPr lang="en">
                <a:solidFill>
                  <a:srgbClr val="202729"/>
                </a:solidFill>
              </a:rPr>
              <a:t>   - Deep Learning refers to neural networks with multiple layers. The Adam Optimizer is an optimization algorithm often used with deep learning models, adjusting the learning rates of each parameter individually to improve convergence speed and overall performance during training.</a:t>
            </a:r>
            <a:endParaRPr>
              <a:solidFill>
                <a:srgbClr val="202729"/>
              </a:solidFill>
            </a:endParaRPr>
          </a:p>
          <a:p>
            <a:pPr indent="0" lvl="0" marL="0" rtl="0" algn="l">
              <a:spcBef>
                <a:spcPts val="0"/>
              </a:spcBef>
              <a:spcAft>
                <a:spcPts val="0"/>
              </a:spcAft>
              <a:buNone/>
            </a:pPr>
            <a:r>
              <a:rPr lang="en">
                <a:solidFill>
                  <a:srgbClr val="202729"/>
                </a:solidFill>
              </a:rPr>
              <a:t>   - **Preferred Dataset Format:** (b) MinMax Scaler</a:t>
            </a:r>
            <a:endParaRPr/>
          </a:p>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29b60144f24_7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29b60144f24_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SPEAKER // MIKE //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chose these 5 Models with the purpose of running 3 separate encodings of our DataSet through: </a:t>
            </a:r>
            <a:endParaRPr/>
          </a:p>
          <a:p>
            <a:pPr indent="0" lvl="0" marL="0" rtl="0" algn="l">
              <a:spcBef>
                <a:spcPts val="0"/>
              </a:spcBef>
              <a:spcAft>
                <a:spcPts val="0"/>
              </a:spcAft>
              <a:buNone/>
            </a:pPr>
            <a:r>
              <a:rPr lang="en"/>
              <a:t>1 - One-Hot-Encoded Integer with No Scaling , </a:t>
            </a:r>
            <a:endParaRPr/>
          </a:p>
          <a:p>
            <a:pPr indent="0" lvl="0" marL="0" rtl="0" algn="l">
              <a:spcBef>
                <a:spcPts val="0"/>
              </a:spcBef>
              <a:spcAft>
                <a:spcPts val="0"/>
              </a:spcAft>
              <a:buNone/>
            </a:pPr>
            <a:r>
              <a:rPr lang="en"/>
              <a:t>2 - Standard Scaler, </a:t>
            </a:r>
            <a:endParaRPr/>
          </a:p>
          <a:p>
            <a:pPr indent="0" lvl="0" marL="0" rtl="0" algn="l">
              <a:spcBef>
                <a:spcPts val="0"/>
              </a:spcBef>
              <a:spcAft>
                <a:spcPts val="0"/>
              </a:spcAft>
              <a:buNone/>
            </a:pPr>
            <a:r>
              <a:rPr lang="en"/>
              <a:t>3 - and MinMax Scaler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solidFill>
                  <a:schemeClr val="dk1"/>
                </a:solidFill>
              </a:rPr>
              <a:t>Based on our research, each Model had its own recommended DataSet format that you can see listed below the Model.</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Worth calling out is </a:t>
            </a:r>
            <a:r>
              <a:rPr lang="en">
                <a:solidFill>
                  <a:schemeClr val="dk1"/>
                </a:solidFill>
              </a:rPr>
              <a:t>Decision Tree recommended No Encoding, it can handle categorical variables directly in its raw form.</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t>So good lesson learned: Scaling was only necessary depending on the Model. But a good beginner experiment to run regardless.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 NEXT SLIDE ]</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strike="sngStrike">
                <a:solidFill>
                  <a:schemeClr val="dk1"/>
                </a:solidFill>
              </a:rPr>
              <a:t>2 for MinMax Scaler, 1 Integer, 1 Standard, and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29b60144f24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29b60144f24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SPEAKER // MIKE // Next up is Scaling Process. We made sure to split the dataset into FEATURES (X) and the TARGET VARIABLE (y) BEFORE scaling to maintain the integrity of the scaled-dataset during the scaling process. </a:t>
            </a:r>
            <a:endParaRPr strike="sngStrike"/>
          </a:p>
          <a:p>
            <a:pPr indent="0" lvl="0" marL="0" rtl="0" algn="l">
              <a:spcBef>
                <a:spcPts val="0"/>
              </a:spcBef>
              <a:spcAft>
                <a:spcPts val="0"/>
              </a:spcAft>
              <a:buNone/>
            </a:pPr>
            <a:r>
              <a:t/>
            </a:r>
            <a:endParaRPr/>
          </a:p>
          <a:p>
            <a:pPr indent="0" lvl="0" marL="0" rtl="0" algn="l">
              <a:spcBef>
                <a:spcPts val="0"/>
              </a:spcBef>
              <a:spcAft>
                <a:spcPts val="0"/>
              </a:spcAft>
              <a:buNone/>
            </a:pPr>
            <a:r>
              <a:rPr lang="en">
                <a:solidFill>
                  <a:schemeClr val="dk1"/>
                </a:solidFill>
              </a:rPr>
              <a:t>[ Next Slide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strike="sngStrike">
                <a:solidFill>
                  <a:schemeClr val="dk1"/>
                </a:solidFill>
              </a:rPr>
              <a:t>Again, our goal was to feed INTEGER, STANDARD SCALER, and MINMAX SCALER through all 5 Models.</a:t>
            </a:r>
            <a:endParaRPr>
              <a:solidFill>
                <a:schemeClr val="dk1"/>
              </a:solidFill>
            </a:endParaRPr>
          </a:p>
          <a:p>
            <a:pPr indent="0" lvl="0" marL="0" rtl="0" algn="l">
              <a:spcBef>
                <a:spcPts val="0"/>
              </a:spcBef>
              <a:spcAft>
                <a:spcPts val="0"/>
              </a:spcAft>
              <a:buClr>
                <a:schemeClr val="dk1"/>
              </a:buClr>
              <a:buSzPts val="1100"/>
              <a:buFont typeface="Arial"/>
              <a:buNone/>
            </a:pPr>
            <a:r>
              <a:rPr lang="en" strike="sngStrike">
                <a:solidFill>
                  <a:schemeClr val="dk1"/>
                </a:solidFill>
              </a:rPr>
              <a:t>We then used both STANDARD SCALER and MINMAX SCALER to be able to test both types of Scaled Datasets in our 5 Models, mostly out of curiosity.</a:t>
            </a:r>
            <a:endParaRPr>
              <a:solidFill>
                <a:schemeClr val="dk1"/>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29b60144f24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29b60144f24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SPEAKER // MIKE //</a:t>
            </a:r>
            <a:endParaRPr/>
          </a:p>
          <a:p>
            <a:pPr indent="0" lvl="0" marL="0" rtl="0" algn="l">
              <a:spcBef>
                <a:spcPts val="0"/>
              </a:spcBef>
              <a:spcAft>
                <a:spcPts val="0"/>
              </a:spcAft>
              <a:buNone/>
            </a:pPr>
            <a:r>
              <a:t/>
            </a:r>
            <a:endParaRPr>
              <a:highlight>
                <a:srgbClr val="F4CCCC"/>
              </a:highlight>
            </a:endParaRPr>
          </a:p>
          <a:p>
            <a:pPr indent="0" lvl="0" marL="0" rtl="0" algn="l">
              <a:spcBef>
                <a:spcPts val="0"/>
              </a:spcBef>
              <a:spcAft>
                <a:spcPts val="0"/>
              </a:spcAft>
              <a:buNone/>
            </a:pPr>
            <a:r>
              <a:rPr lang="en"/>
              <a:t>As far as PARAMETERS for our test runs. PRACHI spoke to the PARAMETERS for the DEEP LEARNING MODEL.</a:t>
            </a:r>
            <a:br>
              <a:rPr lang="en"/>
            </a:br>
            <a:br>
              <a:rPr lang="en"/>
            </a:br>
            <a:r>
              <a:rPr lang="en"/>
              <a:t>TEST SIZE parameter = we kept at 20%.</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At the time that we tested XGBoost Model--which was last--we had already seen optimization success based on Andrew’s Suggestion with </a:t>
            </a:r>
            <a:endParaRPr/>
          </a:p>
          <a:p>
            <a:pPr indent="0" lvl="0" marL="0" rtl="0" algn="l">
              <a:spcBef>
                <a:spcPts val="0"/>
              </a:spcBef>
              <a:spcAft>
                <a:spcPts val="0"/>
              </a:spcAft>
              <a:buNone/>
            </a:pPr>
            <a:r>
              <a:rPr lang="en"/>
              <a:t>increasing both N_ESTIMATORS as well as adding MAX_DEPTH in our RANDOM FOREST MODEL…we added those parameters to XGBoost.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&gt; N_ESTIMATORS = being the NUMBER OF DECISION TREES</a:t>
            </a:r>
            <a:endParaRPr/>
          </a:p>
          <a:p>
            <a:pPr indent="0" lvl="0" marL="0" rtl="0" algn="l">
              <a:spcBef>
                <a:spcPts val="0"/>
              </a:spcBef>
              <a:spcAft>
                <a:spcPts val="0"/>
              </a:spcAft>
              <a:buNone/>
            </a:pPr>
            <a:r>
              <a:rPr lang="en"/>
              <a:t>&gt; MAX_DEPTH = being the MAXIMUM NUMBER COUNT allowed for any TREE GROUP in the random forest </a:t>
            </a:r>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 Next Slide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a:t>
            </a:r>
            <a:endParaRPr>
              <a:solidFill>
                <a:schemeClr val="dk1"/>
              </a:solidFill>
            </a:endParaRPr>
          </a:p>
          <a:p>
            <a:pPr indent="0" lvl="0" marL="0" rtl="0" algn="l">
              <a:spcBef>
                <a:spcPts val="0"/>
              </a:spcBef>
              <a:spcAft>
                <a:spcPts val="0"/>
              </a:spcAft>
              <a:buNone/>
            </a:pPr>
            <a:r>
              <a:rPr lang="en" strike="sngStrike">
                <a:solidFill>
                  <a:schemeClr val="dk1"/>
                </a:solidFill>
              </a:rPr>
              <a:t>Neural Network Architecture in Deep Learning: /</a:t>
            </a:r>
            <a:r>
              <a:rPr lang="en">
                <a:solidFill>
                  <a:schemeClr val="dk1"/>
                </a:solidFill>
              </a:rPr>
              <a:t>/ The deep learning model consists of two hidden layers with 30 and 10 nodes, emphasizing a moderate-sized neural network. </a:t>
            </a:r>
            <a:r>
              <a:rPr lang="en" strike="sngStrike">
                <a:solidFill>
                  <a:schemeClr val="dk1"/>
                </a:solidFill>
              </a:rPr>
              <a:t>This balance aims to capture hierarchical features without excessive complexity.</a:t>
            </a:r>
            <a:r>
              <a:rPr lang="en">
                <a:solidFill>
                  <a:schemeClr val="dk1"/>
                </a:solidFill>
              </a:rPr>
              <a:t> The deep learning model employs the Adam optimizer, known for adaptive learning rates. This helps the model converge efficiently by adjusting learning rates based on the historical gradients.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strike="sngStrike">
                <a:solidFill>
                  <a:schemeClr val="dk1"/>
                </a:solidFill>
              </a:rPr>
              <a:t>We also eventually added MAX_DEPTH of 15 to the original DECISION TREE model at the top to test, but didn’t see a change in ACCURACY in that scenario.</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29b60144f24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29b60144f24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00"/>
              <a:t>SPEAKER // MIKE // </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rPr lang="en" sz="1000"/>
              <a:t>So running our models…Here we are looking at ACCURACY SCORE, CLASSIFICATION REPORT, and CONFUSION MATRIX, tested on our INTEGER DATASET.</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rPr lang="en" sz="1000"/>
              <a:t>A few items to highlight:</a:t>
            </a:r>
            <a:endParaRPr sz="1000"/>
          </a:p>
          <a:p>
            <a:pPr indent="0" lvl="0" marL="0" rtl="0" algn="l">
              <a:spcBef>
                <a:spcPts val="0"/>
              </a:spcBef>
              <a:spcAft>
                <a:spcPts val="0"/>
              </a:spcAft>
              <a:buNone/>
            </a:pPr>
            <a:r>
              <a:t/>
            </a:r>
            <a:endParaRPr sz="1000">
              <a:solidFill>
                <a:schemeClr val="dk1"/>
              </a:solidFill>
            </a:endParaRPr>
          </a:p>
          <a:p>
            <a:pPr indent="0" lvl="0" marL="0" rtl="0" algn="l">
              <a:spcBef>
                <a:spcPts val="0"/>
              </a:spcBef>
              <a:spcAft>
                <a:spcPts val="0"/>
              </a:spcAft>
              <a:buNone/>
            </a:pPr>
            <a:r>
              <a:rPr lang="en" sz="1000">
                <a:solidFill>
                  <a:schemeClr val="dk1"/>
                </a:solidFill>
              </a:rPr>
              <a:t>Random Forest and XGBoost demonstrate better performance compared to other models in terms of ACCURACY, PRECISION, and RECALL. </a:t>
            </a:r>
            <a:endParaRPr sz="1000">
              <a:solidFill>
                <a:schemeClr val="dk1"/>
              </a:solidFill>
            </a:endParaRPr>
          </a:p>
          <a:p>
            <a:pPr indent="0" lvl="0" marL="0" rtl="0" algn="l">
              <a:spcBef>
                <a:spcPts val="0"/>
              </a:spcBef>
              <a:spcAft>
                <a:spcPts val="0"/>
              </a:spcAft>
              <a:buNone/>
            </a:pPr>
            <a:r>
              <a:rPr lang="en" sz="1000">
                <a:solidFill>
                  <a:schemeClr val="dk1"/>
                </a:solidFill>
              </a:rPr>
              <a:t>Both models achieve accuracy scores 88% or higher, indicating their robustness in predicting heart disease.</a:t>
            </a:r>
            <a:endParaRPr sz="1000">
              <a:solidFill>
                <a:schemeClr val="dk1"/>
              </a:solidFill>
            </a:endParaRPr>
          </a:p>
          <a:p>
            <a:pPr indent="0" lvl="0" marL="0" rtl="0" algn="l">
              <a:spcBef>
                <a:spcPts val="0"/>
              </a:spcBef>
              <a:spcAft>
                <a:spcPts val="0"/>
              </a:spcAft>
              <a:buNone/>
            </a:pPr>
            <a:r>
              <a:t/>
            </a:r>
            <a:endParaRPr sz="1000">
              <a:solidFill>
                <a:schemeClr val="dk1"/>
              </a:solidFill>
            </a:endParaRPr>
          </a:p>
          <a:p>
            <a:pPr indent="0" lvl="0" marL="0" rtl="0" algn="l">
              <a:spcBef>
                <a:spcPts val="0"/>
              </a:spcBef>
              <a:spcAft>
                <a:spcPts val="0"/>
              </a:spcAft>
              <a:buNone/>
            </a:pPr>
            <a:r>
              <a:rPr lang="en" sz="1000">
                <a:solidFill>
                  <a:schemeClr val="dk1"/>
                </a:solidFill>
              </a:rPr>
              <a:t>Logistic Regression exhibits reliable performance with an accuracy of 85.3%, only 1 </a:t>
            </a:r>
            <a:r>
              <a:rPr lang="en" sz="1000">
                <a:solidFill>
                  <a:schemeClr val="dk1"/>
                </a:solidFill>
              </a:rPr>
              <a:t>point</a:t>
            </a:r>
            <a:r>
              <a:rPr lang="en" sz="1000">
                <a:solidFill>
                  <a:schemeClr val="dk1"/>
                </a:solidFill>
              </a:rPr>
              <a:t> below Deep Learning...indicating a less complex linear model can still provide a reasonable level of accuracy.</a:t>
            </a:r>
            <a:endParaRPr sz="1000" strike="sngStrike">
              <a:solidFill>
                <a:schemeClr val="dk1"/>
              </a:solidFill>
            </a:endParaRPr>
          </a:p>
          <a:p>
            <a:pPr indent="0" lvl="0" marL="0" rtl="0" algn="l">
              <a:spcBef>
                <a:spcPts val="0"/>
              </a:spcBef>
              <a:spcAft>
                <a:spcPts val="0"/>
              </a:spcAft>
              <a:buNone/>
            </a:pPr>
            <a:r>
              <a:t/>
            </a:r>
            <a:endParaRPr sz="1000">
              <a:solidFill>
                <a:schemeClr val="dk1"/>
              </a:solidFill>
            </a:endParaRPr>
          </a:p>
          <a:p>
            <a:pPr indent="0" lvl="0" marL="0" rtl="0" algn="l">
              <a:spcBef>
                <a:spcPts val="0"/>
              </a:spcBef>
              <a:spcAft>
                <a:spcPts val="0"/>
              </a:spcAft>
              <a:buNone/>
            </a:pPr>
            <a:r>
              <a:rPr lang="en" sz="1000">
                <a:solidFill>
                  <a:schemeClr val="dk1"/>
                </a:solidFill>
              </a:rPr>
              <a:t>Finally, worth calling out is The Decision Tree Classifier. While achieving a respectable accuracy of 79.8%, it demonstrates a trade-off between </a:t>
            </a:r>
            <a:r>
              <a:rPr lang="en" sz="1000">
                <a:solidFill>
                  <a:schemeClr val="dk1"/>
                </a:solidFill>
                <a:highlight>
                  <a:srgbClr val="F4CCCC"/>
                </a:highlight>
              </a:rPr>
              <a:t>PRECISION and RECALL</a:t>
            </a:r>
            <a:r>
              <a:rPr lang="en" sz="1000">
                <a:solidFill>
                  <a:schemeClr val="dk1"/>
                </a:solidFill>
              </a:rPr>
              <a:t>. </a:t>
            </a:r>
            <a:endParaRPr sz="1000">
              <a:solidFill>
                <a:schemeClr val="dk1"/>
              </a:solidFill>
            </a:endParaRPr>
          </a:p>
          <a:p>
            <a:pPr indent="0" lvl="0" marL="0" rtl="0" algn="l">
              <a:spcBef>
                <a:spcPts val="0"/>
              </a:spcBef>
              <a:spcAft>
                <a:spcPts val="0"/>
              </a:spcAft>
              <a:buNone/>
            </a:pPr>
            <a:r>
              <a:t/>
            </a:r>
            <a:endParaRPr sz="1000">
              <a:solidFill>
                <a:schemeClr val="dk1"/>
              </a:solidFill>
            </a:endParaRPr>
          </a:p>
          <a:p>
            <a:pPr indent="0" lvl="0" marL="0" rtl="0" algn="l">
              <a:spcBef>
                <a:spcPts val="0"/>
              </a:spcBef>
              <a:spcAft>
                <a:spcPts val="0"/>
              </a:spcAft>
              <a:buNone/>
            </a:pPr>
            <a:r>
              <a:rPr i="1" lang="en" sz="1000">
                <a:solidFill>
                  <a:schemeClr val="dk1"/>
                </a:solidFill>
              </a:rPr>
              <a:t>Decision Tree is 87% Accurate when predicting TRUE POSITIVES for Heart Disease, that’s the PRECISION.</a:t>
            </a:r>
            <a:endParaRPr i="1" sz="1000">
              <a:solidFill>
                <a:schemeClr val="dk1"/>
              </a:solidFill>
            </a:endParaRPr>
          </a:p>
          <a:p>
            <a:pPr indent="0" lvl="0" marL="0" rtl="0" algn="l">
              <a:spcBef>
                <a:spcPts val="0"/>
              </a:spcBef>
              <a:spcAft>
                <a:spcPts val="0"/>
              </a:spcAft>
              <a:buClr>
                <a:schemeClr val="dk1"/>
              </a:buClr>
              <a:buSzPts val="1100"/>
              <a:buFont typeface="Arial"/>
              <a:buNone/>
            </a:pPr>
            <a:r>
              <a:rPr i="1" lang="en" sz="1000">
                <a:solidFill>
                  <a:schemeClr val="dk1"/>
                </a:solidFill>
              </a:rPr>
              <a:t>But RECALL percentage at 77 is showing us that 23% of Class 1 - Heart Disease Calls were missed, meaning 23% FALSE NEGATIVES from the Decision Tree Classifier.</a:t>
            </a:r>
            <a:endParaRPr i="1" sz="1000">
              <a:solidFill>
                <a:schemeClr val="dk1"/>
              </a:solidFill>
            </a:endParaRPr>
          </a:p>
          <a:p>
            <a:pPr indent="0" lvl="0" marL="0" rtl="0" algn="l">
              <a:spcBef>
                <a:spcPts val="0"/>
              </a:spcBef>
              <a:spcAft>
                <a:spcPts val="0"/>
              </a:spcAft>
              <a:buNone/>
            </a:pPr>
            <a:r>
              <a:t/>
            </a:r>
            <a:endParaRPr sz="1000">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Next Slide please ]</a:t>
            </a:r>
            <a:endParaRPr sz="1000">
              <a:solidFill>
                <a:schemeClr val="dk1"/>
              </a:solidFill>
            </a:endParaRPr>
          </a:p>
          <a:p>
            <a:pPr indent="0" lvl="0" marL="0" rtl="0" algn="l">
              <a:spcBef>
                <a:spcPts val="0"/>
              </a:spcBef>
              <a:spcAft>
                <a:spcPts val="0"/>
              </a:spcAft>
              <a:buNone/>
            </a:pPr>
            <a:r>
              <a:t/>
            </a:r>
            <a:endParaRPr sz="1000">
              <a:solidFill>
                <a:schemeClr val="dk1"/>
              </a:solidFill>
            </a:endParaRPr>
          </a:p>
          <a:p>
            <a:pPr indent="0" lvl="0" marL="0" rtl="0" algn="l">
              <a:spcBef>
                <a:spcPts val="0"/>
              </a:spcBef>
              <a:spcAft>
                <a:spcPts val="0"/>
              </a:spcAft>
              <a:buNone/>
            </a:pPr>
            <a:r>
              <a:rPr lang="en" sz="1000" strike="sngStrike">
                <a:solidFill>
                  <a:schemeClr val="dk1"/>
                </a:solidFill>
              </a:rPr>
              <a:t>Understanding this trade-off is important when considering the impact of false positives and false negatives on heart disease predictions. </a:t>
            </a:r>
            <a:endParaRPr sz="1000" strike="sngStrike">
              <a:solidFill>
                <a:schemeClr val="dk1"/>
              </a:solidFill>
            </a:endParaRPr>
          </a:p>
          <a:p>
            <a:pPr indent="0" lvl="0" marL="0" rtl="0" algn="l">
              <a:spcBef>
                <a:spcPts val="0"/>
              </a:spcBef>
              <a:spcAft>
                <a:spcPts val="0"/>
              </a:spcAft>
              <a:buNone/>
            </a:pPr>
            <a:r>
              <a:t/>
            </a:r>
            <a:endParaRPr sz="1000" strike="sngStrike">
              <a:solidFill>
                <a:schemeClr val="dk1"/>
              </a:solidFill>
            </a:endParaRPr>
          </a:p>
          <a:p>
            <a:pPr indent="0" lvl="0" marL="0" rtl="0" algn="l">
              <a:spcBef>
                <a:spcPts val="0"/>
              </a:spcBef>
              <a:spcAft>
                <a:spcPts val="0"/>
              </a:spcAft>
              <a:buNone/>
            </a:pPr>
            <a:r>
              <a:rPr lang="en" sz="1000" strike="sngStrike">
                <a:solidFill>
                  <a:schemeClr val="dk1"/>
                </a:solidFill>
              </a:rPr>
              <a:t>As we’ll see in our next slide, DECISION TREE CLASSIFIER had the HIGHEST COUNT of  FALSE POSITIVES and FALSE NEGATIVES. </a:t>
            </a:r>
            <a:endParaRPr sz="1000" strike="sngStrike">
              <a:solidFill>
                <a:schemeClr val="dk1"/>
              </a:solidFill>
            </a:endParaRPr>
          </a:p>
          <a:p>
            <a:pPr indent="0" lvl="0" marL="0" rtl="0" algn="l">
              <a:spcBef>
                <a:spcPts val="0"/>
              </a:spcBef>
              <a:spcAft>
                <a:spcPts val="0"/>
              </a:spcAft>
              <a:buNone/>
            </a:pPr>
            <a:r>
              <a:t/>
            </a:r>
            <a:endParaRPr strike="sngStrike">
              <a:solidFill>
                <a:schemeClr val="dk1"/>
              </a:solidFill>
            </a:endParaRPr>
          </a:p>
          <a:p>
            <a:pPr indent="0" lvl="0" marL="0" rtl="0" algn="l">
              <a:lnSpc>
                <a:spcPct val="115000"/>
              </a:lnSpc>
              <a:spcBef>
                <a:spcPts val="0"/>
              </a:spcBef>
              <a:spcAft>
                <a:spcPts val="0"/>
              </a:spcAft>
              <a:buNone/>
            </a:pPr>
            <a:r>
              <a:rPr i="1" lang="en" sz="1000" strike="sngStrike">
                <a:solidFill>
                  <a:schemeClr val="dk1"/>
                </a:solidFill>
              </a:rPr>
              <a:t>Precision (for class 1 - heart disease): 0.87 // This means that among all instances predicted as positive (heart disease), 87% were correctly identified (True Positives), and 13% were false alarms (False Positives).</a:t>
            </a:r>
            <a:endParaRPr i="1" sz="1000" strike="sngStrike">
              <a:solidFill>
                <a:schemeClr val="dk1"/>
              </a:solidFill>
            </a:endParaRPr>
          </a:p>
          <a:p>
            <a:pPr indent="0" lvl="0" marL="0" rtl="0" algn="l">
              <a:spcBef>
                <a:spcPts val="0"/>
              </a:spcBef>
              <a:spcAft>
                <a:spcPts val="0"/>
              </a:spcAft>
              <a:buNone/>
            </a:pPr>
            <a:r>
              <a:t/>
            </a:r>
            <a:endParaRPr i="1" sz="1000" strike="sngStrike">
              <a:solidFill>
                <a:schemeClr val="dk1"/>
              </a:solidFill>
            </a:endParaRPr>
          </a:p>
          <a:p>
            <a:pPr indent="0" lvl="0" marL="0" rtl="0" algn="l">
              <a:lnSpc>
                <a:spcPct val="115000"/>
              </a:lnSpc>
              <a:spcBef>
                <a:spcPts val="0"/>
              </a:spcBef>
              <a:spcAft>
                <a:spcPts val="0"/>
              </a:spcAft>
              <a:buNone/>
            </a:pPr>
            <a:r>
              <a:rPr i="1" lang="en" sz="1000" strike="sngStrike">
                <a:solidFill>
                  <a:schemeClr val="dk1"/>
                </a:solidFill>
              </a:rPr>
              <a:t>Recall (for class 1 - heart disease): 0.77 // </a:t>
            </a:r>
            <a:r>
              <a:rPr i="1" lang="en" sz="1000" strike="sngStrike">
                <a:solidFill>
                  <a:schemeClr val="dk1"/>
                </a:solidFill>
                <a:highlight>
                  <a:srgbClr val="FFF2CC"/>
                </a:highlight>
              </a:rPr>
              <a:t>This indicates that the model identified 77% of the actual instances of heart disease (True Positives)</a:t>
            </a:r>
            <a:r>
              <a:rPr i="1" lang="en" sz="1000" strike="sngStrike">
                <a:solidFill>
                  <a:schemeClr val="dk1"/>
                </a:solidFill>
              </a:rPr>
              <a:t>, </a:t>
            </a:r>
            <a:r>
              <a:rPr i="1" lang="en" sz="1000" strike="sngStrike">
                <a:solidFill>
                  <a:schemeClr val="dk1"/>
                </a:solidFill>
                <a:highlight>
                  <a:srgbClr val="FFFF00"/>
                </a:highlight>
              </a:rPr>
              <a:t>but 23% were missed (False Negatives).</a:t>
            </a:r>
            <a:endParaRPr strike="sngStrike">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sz="1000">
                <a:solidFill>
                  <a:schemeClr val="dk1"/>
                </a:solidFill>
              </a:rPr>
              <a:t>&gt;&gt; 1. </a:t>
            </a:r>
            <a:r>
              <a:rPr lang="en" sz="1000" strike="sngStrike">
                <a:solidFill>
                  <a:schemeClr val="dk1"/>
                </a:solidFill>
              </a:rPr>
              <a:t>Random Forest and XGBoost Outperform Others:</a:t>
            </a:r>
            <a:r>
              <a:rPr lang="en" sz="1000">
                <a:solidFill>
                  <a:schemeClr val="dk1"/>
                </a:solidFill>
              </a:rPr>
              <a:t>  //   </a:t>
            </a:r>
            <a:endParaRPr sz="1000">
              <a:solidFill>
                <a:schemeClr val="dk1"/>
              </a:solidFill>
            </a:endParaRPr>
          </a:p>
          <a:p>
            <a:pPr indent="0" lvl="0" marL="0" rtl="0" algn="l">
              <a:spcBef>
                <a:spcPts val="0"/>
              </a:spcBef>
              <a:spcAft>
                <a:spcPts val="0"/>
              </a:spcAft>
              <a:buNone/>
            </a:pPr>
            <a:r>
              <a:rPr lang="en" sz="1000" strike="sngStrike">
                <a:solidFill>
                  <a:schemeClr val="dk1"/>
                </a:solidFill>
              </a:rPr>
              <a:t>&gt;&gt; 5. Logistic Regression Reliability: // </a:t>
            </a:r>
            <a:r>
              <a:rPr lang="en" sz="1000">
                <a:solidFill>
                  <a:schemeClr val="dk1"/>
                </a:solidFill>
              </a:rPr>
              <a:t> </a:t>
            </a:r>
            <a:endParaRPr sz="1000">
              <a:solidFill>
                <a:schemeClr val="dk1"/>
              </a:solidFill>
            </a:endParaRPr>
          </a:p>
          <a:p>
            <a:pPr indent="0" lvl="0" marL="0" rtl="0" algn="l">
              <a:spcBef>
                <a:spcPts val="0"/>
              </a:spcBef>
              <a:spcAft>
                <a:spcPts val="0"/>
              </a:spcAft>
              <a:buClr>
                <a:schemeClr val="dk1"/>
              </a:buClr>
              <a:buSzPts val="1100"/>
              <a:buFont typeface="Arial"/>
              <a:buNone/>
            </a:pPr>
            <a:r>
              <a:rPr lang="en" sz="1000" strike="sngStrike">
                <a:solidFill>
                  <a:schemeClr val="dk1"/>
                </a:solidFill>
              </a:rPr>
              <a:t>&gt;&gt; 6. Decision Tree Classifier Trade-Offs: </a:t>
            </a:r>
            <a:r>
              <a:rPr lang="en" sz="1000">
                <a:solidFill>
                  <a:schemeClr val="dk1"/>
                </a:solidFill>
              </a:rPr>
              <a:t>//    </a:t>
            </a:r>
            <a:endParaRPr sz="1000">
              <a:solidFill>
                <a:schemeClr val="dk1"/>
              </a:solidFill>
            </a:endParaRPr>
          </a:p>
          <a:p>
            <a:pPr indent="0" lvl="0" marL="0" rtl="0" algn="l">
              <a:lnSpc>
                <a:spcPct val="115000"/>
              </a:lnSpc>
              <a:spcBef>
                <a:spcPts val="0"/>
              </a:spcBef>
              <a:spcAft>
                <a:spcPts val="0"/>
              </a:spcAft>
              <a:buNone/>
            </a:pPr>
            <a:r>
              <a:t/>
            </a:r>
            <a:endParaRPr sz="1000">
              <a:solidFill>
                <a:schemeClr val="dk1"/>
              </a:solidFill>
            </a:endParaRPr>
          </a:p>
          <a:p>
            <a:pPr indent="0" lvl="0" marL="0" rtl="0" algn="l">
              <a:lnSpc>
                <a:spcPct val="115000"/>
              </a:lnSpc>
              <a:spcBef>
                <a:spcPts val="0"/>
              </a:spcBef>
              <a:spcAft>
                <a:spcPts val="0"/>
              </a:spcAft>
              <a:buNone/>
            </a:pPr>
            <a:r>
              <a:t/>
            </a:r>
            <a:endParaRPr sz="1000">
              <a:solidFill>
                <a:schemeClr val="dk1"/>
              </a:solidFill>
            </a:endParaRPr>
          </a:p>
          <a:p>
            <a:pPr indent="0" lvl="0" marL="0" rtl="0" algn="l">
              <a:lnSpc>
                <a:spcPct val="115000"/>
              </a:lnSpc>
              <a:spcBef>
                <a:spcPts val="0"/>
              </a:spcBef>
              <a:spcAft>
                <a:spcPts val="0"/>
              </a:spcAft>
              <a:buNone/>
            </a:pPr>
            <a:r>
              <a:t/>
            </a:r>
            <a:endParaRPr sz="1000">
              <a:solidFill>
                <a:schemeClr val="dk1"/>
              </a:solidFill>
            </a:endParaRPr>
          </a:p>
          <a:p>
            <a:pPr indent="0" lvl="0" marL="0" rtl="0" algn="l">
              <a:spcBef>
                <a:spcPts val="0"/>
              </a:spcBef>
              <a:spcAft>
                <a:spcPts val="0"/>
              </a:spcAft>
              <a:buNone/>
            </a:pPr>
            <a:r>
              <a:t/>
            </a:r>
            <a:endParaRPr sz="1000">
              <a:solidFill>
                <a:schemeClr val="dk1"/>
              </a:solidFill>
            </a:endParaRPr>
          </a:p>
          <a:p>
            <a:pPr indent="0" lvl="0" marL="0" rtl="0" algn="l">
              <a:spcBef>
                <a:spcPts val="0"/>
              </a:spcBef>
              <a:spcAft>
                <a:spcPts val="0"/>
              </a:spcAft>
              <a:buNone/>
            </a:pPr>
            <a:r>
              <a:t/>
            </a:r>
            <a:endParaRPr sz="1000"/>
          </a:p>
          <a:p>
            <a:pPr indent="0" lvl="0" marL="0" rtl="0" algn="l">
              <a:spcBef>
                <a:spcPts val="0"/>
              </a:spcBef>
              <a:spcAft>
                <a:spcPts val="0"/>
              </a:spcAft>
              <a:buNone/>
            </a:pPr>
            <a:r>
              <a:t/>
            </a:r>
            <a:endParaRPr sz="1000"/>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29b60144f24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29b60144f24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SPEAKER // MIKE // </a:t>
            </a:r>
            <a:br>
              <a:rPr lang="en"/>
            </a:br>
            <a:endParaRPr/>
          </a:p>
          <a:p>
            <a:pPr indent="0" lvl="0" marL="0" rtl="0" algn="l">
              <a:spcBef>
                <a:spcPts val="0"/>
              </a:spcBef>
              <a:spcAft>
                <a:spcPts val="0"/>
              </a:spcAft>
              <a:buNone/>
            </a:pPr>
            <a:r>
              <a:rPr lang="en"/>
              <a:t>We continue to look at performance here.</a:t>
            </a:r>
            <a:endParaRPr sz="1000">
              <a:solidFill>
                <a:schemeClr val="dk1"/>
              </a:solidFill>
            </a:endParaRPr>
          </a:p>
          <a:p>
            <a:pPr indent="0" lvl="0" marL="0" rtl="0" algn="l">
              <a:spcBef>
                <a:spcPts val="0"/>
              </a:spcBef>
              <a:spcAft>
                <a:spcPts val="0"/>
              </a:spcAft>
              <a:buClr>
                <a:schemeClr val="dk1"/>
              </a:buClr>
              <a:buSzPts val="1100"/>
              <a:buFont typeface="Arial"/>
              <a:buNone/>
            </a:pPr>
            <a:r>
              <a:t/>
            </a:r>
            <a:endParaRPr sz="1000">
              <a:solidFill>
                <a:schemeClr val="dk1"/>
              </a:solidFill>
            </a:endParaRPr>
          </a:p>
          <a:p>
            <a:pPr indent="0" lvl="0" marL="0" rtl="0" algn="l">
              <a:spcBef>
                <a:spcPts val="0"/>
              </a:spcBef>
              <a:spcAft>
                <a:spcPts val="0"/>
              </a:spcAft>
              <a:buNone/>
            </a:pPr>
            <a:r>
              <a:rPr lang="en" sz="1000">
                <a:solidFill>
                  <a:schemeClr val="dk1"/>
                </a:solidFill>
              </a:rPr>
              <a:t>Confusion Matrix. In the center In Red. You see DECISION TREE CLASSIFIER had the HIGHEST COUNT of  FALSE POSITIVES and FALSE NEGATIVES. </a:t>
            </a:r>
            <a:endParaRPr sz="1000">
              <a:solidFill>
                <a:schemeClr val="dk1"/>
              </a:solidFill>
            </a:endParaRPr>
          </a:p>
          <a:p>
            <a:pPr indent="0" lvl="0" marL="0" rtl="0" algn="l">
              <a:spcBef>
                <a:spcPts val="0"/>
              </a:spcBef>
              <a:spcAft>
                <a:spcPts val="0"/>
              </a:spcAft>
              <a:buNone/>
            </a:pPr>
            <a:r>
              <a:t/>
            </a:r>
            <a:endParaRPr sz="1000">
              <a:solidFill>
                <a:schemeClr val="dk1"/>
              </a:solidFill>
            </a:endParaRPr>
          </a:p>
          <a:p>
            <a:pPr indent="0" lvl="0" marL="0" rtl="0" algn="l">
              <a:spcBef>
                <a:spcPts val="0"/>
              </a:spcBef>
              <a:spcAft>
                <a:spcPts val="0"/>
              </a:spcAft>
              <a:buNone/>
            </a:pPr>
            <a:r>
              <a:rPr lang="en" sz="1000">
                <a:solidFill>
                  <a:schemeClr val="dk1"/>
                </a:solidFill>
              </a:rPr>
              <a:t>Understanding this trade-off is important when considering the impact of FALSE NEGATIVES on heart disease predictions.</a:t>
            </a:r>
            <a:endParaRPr sz="1000">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
              <a:t>-----------------------</a:t>
            </a:r>
            <a:endParaRPr/>
          </a:p>
          <a:p>
            <a:pPr indent="0" lvl="0" marL="0" rtl="0" algn="l">
              <a:lnSpc>
                <a:spcPct val="115000"/>
              </a:lnSpc>
              <a:spcBef>
                <a:spcPts val="0"/>
              </a:spcBef>
              <a:spcAft>
                <a:spcPts val="0"/>
              </a:spcAft>
              <a:buNone/>
            </a:pPr>
            <a:r>
              <a:rPr lang="en">
                <a:solidFill>
                  <a:schemeClr val="dk1"/>
                </a:solidFill>
              </a:rPr>
              <a:t>Again</a:t>
            </a:r>
            <a:r>
              <a:rPr lang="en">
                <a:solidFill>
                  <a:schemeClr val="dk1"/>
                </a:solidFill>
              </a:rPr>
              <a:t> RANDOM FOREST coming in with the Highest Accuracy Score, with XG Boost at number 2. Both models were unaffected by the format of Dataset </a:t>
            </a:r>
            <a:r>
              <a:rPr lang="en">
                <a:solidFill>
                  <a:schemeClr val="dk1"/>
                </a:solidFill>
              </a:rPr>
              <a:t>(RANDOM FOREST &amp; XGBOOST).</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rPr lang="en">
                <a:solidFill>
                  <a:schemeClr val="dk1"/>
                </a:solidFill>
              </a:rPr>
              <a:t>It's worth noting here that RANDOM FOREST CLASSIFIER had the FEWEST FALSE NEGATIVES, making it the model with the HIGHEST RECALL (ability to capture TRUE POSITIVE cases). This information can be valuable for scenarios where minimizing the risk of missing actual heart disease cases is a priority.</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Taking into account HIGHEST OVERALL ACCURACY SCORE combined with the LOWEST FALSE NEGATIVES, that gave us the confidence to move forward with RANDOM FOREST CLASSIFIER as the model we sought to optimize…</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solidFill>
                  <a:schemeClr val="dk1"/>
                </a:solidFill>
              </a:rPr>
              <a: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as it came to next OPTIMIZING the model and potentially creating an APPLICATION, we chose to move forward with Optimizing </a:t>
            </a:r>
            <a:r>
              <a:rPr lang="en">
                <a:solidFill>
                  <a:schemeClr val="dk1"/>
                </a:solidFill>
              </a:rPr>
              <a:t>RANDOM FOREST CLASSIFIER as our Model.</a:t>
            </a:r>
            <a:endParaRPr/>
          </a:p>
          <a:p>
            <a:pPr indent="0" lvl="0" marL="0" rtl="0" algn="l">
              <a:spcBef>
                <a:spcPts val="0"/>
              </a:spcBef>
              <a:spcAft>
                <a:spcPts val="0"/>
              </a:spcAft>
              <a:buNone/>
            </a:pPr>
            <a:br>
              <a:rPr lang="en"/>
            </a:br>
            <a:r>
              <a:rPr lang="en">
                <a:solidFill>
                  <a:schemeClr val="dk1"/>
                </a:solidFill>
              </a:rPr>
              <a:t>[ Next Slide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rPr lang="en" strike="sngStrike">
                <a:solidFill>
                  <a:schemeClr val="dk1"/>
                </a:solidFill>
              </a:rPr>
              <a:t>And again in the CONFUSION MATRIX you can see DECISION TREE CLASSIFIER (in Red ) with the highest count FALSE POSITIVES and FALSE NEGATIVES.</a:t>
            </a:r>
            <a:endParaRPr strike="sngStrike">
              <a:solidFill>
                <a:schemeClr val="dk1"/>
              </a:solidFill>
            </a:endParaRPr>
          </a:p>
          <a:p>
            <a:pPr indent="0" lvl="0" marL="0" rtl="0" algn="l">
              <a:lnSpc>
                <a:spcPct val="115000"/>
              </a:lnSpc>
              <a:spcBef>
                <a:spcPts val="0"/>
              </a:spcBef>
              <a:spcAft>
                <a:spcPts val="0"/>
              </a:spcAft>
              <a:buNone/>
            </a:pPr>
            <a:r>
              <a:t/>
            </a:r>
            <a:endParaRPr strike="sngStrike">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trike="sngStrike">
                <a:solidFill>
                  <a:schemeClr val="dk1"/>
                </a:solidFill>
              </a:rPr>
              <a:t>And again you can see DECISION TREE CLASSIFIER with the highest FALSE POSITIVES and FALSE NEGATIVES.</a:t>
            </a:r>
            <a:endParaRPr strike="sngStrike">
              <a:solidFill>
                <a:schemeClr val="dk1"/>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29b60144f24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29b60144f24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highlight>
                  <a:srgbClr val="F4CCCC"/>
                </a:highlight>
              </a:rPr>
              <a:t>SPEAKER // MIKE //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highlight>
                  <a:srgbClr val="FFFF00"/>
                </a:highlight>
              </a:rPr>
              <a:t>After selecting RANDOM FOREST as our Model to Optimize. We could then take a closer look into the Feature Important Scores. </a:t>
            </a:r>
            <a:endParaRPr>
              <a:solidFill>
                <a:schemeClr val="dk1"/>
              </a:solidFill>
              <a:highlight>
                <a:srgbClr val="FFFF00"/>
              </a:highlight>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strike="sngStrike">
                <a:solidFill>
                  <a:schemeClr val="dk1"/>
                </a:solidFill>
              </a:rPr>
              <a:t>Each feature is assigned a percentage that reflects its contribution to the overall predictive performance of the model. </a:t>
            </a:r>
            <a:endParaRPr strike="sngStrike">
              <a:solidFill>
                <a:schemeClr val="dk1"/>
              </a:solidFill>
            </a:endParaRPr>
          </a:p>
          <a:p>
            <a:pPr indent="0" lvl="0" marL="0" rtl="0" algn="l">
              <a:spcBef>
                <a:spcPts val="0"/>
              </a:spcBef>
              <a:spcAft>
                <a:spcPts val="0"/>
              </a:spcAft>
              <a:buNone/>
            </a:pPr>
            <a:r>
              <a:rPr lang="en" strike="sngStrike">
                <a:solidFill>
                  <a:schemeClr val="dk1"/>
                </a:solidFill>
              </a:rPr>
              <a:t>The higher the percentage, the more influential the feature is in making predictions.</a:t>
            </a:r>
            <a:endParaRPr strike="sngStrike">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highlight>
                  <a:srgbClr val="FFFF00"/>
                </a:highlight>
              </a:rPr>
              <a:t>The feature importance scores indicate the influence of each feature on the model's decision. The top features with higher percentages suggest stronger relationships with the target variable (HeartDisease</a:t>
            </a:r>
            <a:r>
              <a:rPr lang="en">
                <a:solidFill>
                  <a:schemeClr val="dk1"/>
                </a:solidFill>
              </a:rPr>
              <a:t>).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In the top 3 we see:</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ST_Slope_up: 14.44% // There is a significant relationship between the </a:t>
            </a:r>
            <a:r>
              <a:rPr lang="en">
                <a:solidFill>
                  <a:schemeClr val="dk1"/>
                </a:solidFill>
                <a:highlight>
                  <a:srgbClr val="FFFF00"/>
                </a:highlight>
              </a:rPr>
              <a:t>upward slope of the ST segment </a:t>
            </a:r>
            <a:r>
              <a:rPr lang="en">
                <a:solidFill>
                  <a:schemeClr val="dk1"/>
                </a:solidFill>
              </a:rPr>
              <a:t>and the likelihood of heart disease.</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Oldpeak: 11.49% // </a:t>
            </a:r>
            <a:r>
              <a:rPr lang="en">
                <a:solidFill>
                  <a:schemeClr val="dk1"/>
                </a:solidFill>
                <a:highlight>
                  <a:srgbClr val="FFFF00"/>
                </a:highlight>
              </a:rPr>
              <a:t>The magnitude of the exercise-induced ST depression </a:t>
            </a:r>
            <a:r>
              <a:rPr lang="en">
                <a:solidFill>
                  <a:schemeClr val="dk1"/>
                </a:solidFill>
              </a:rPr>
              <a:t>relates strongly to the presence of heart disease.</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MaxHR: 10.40% //  </a:t>
            </a:r>
            <a:r>
              <a:rPr lang="en">
                <a:solidFill>
                  <a:schemeClr val="dk1"/>
                </a:solidFill>
                <a:highlight>
                  <a:srgbClr val="FFFF00"/>
                </a:highlight>
              </a:rPr>
              <a:t>Maximum heart rate achieved during exercise is a key factor in predicting heart disease.</a:t>
            </a:r>
            <a:endParaRPr>
              <a:solidFill>
                <a:schemeClr val="dk1"/>
              </a:solidFill>
              <a:highlight>
                <a:srgbClr val="FFFF00"/>
              </a:highlight>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highlight>
                  <a:srgbClr val="FFFF00"/>
                </a:highlight>
              </a:rPr>
              <a:t>And then we see “ST_Slope_flat” and “Cholesterol” as good indicators as well.</a:t>
            </a:r>
            <a:endParaRPr>
              <a:solidFill>
                <a:schemeClr val="dk1"/>
              </a:solidFill>
              <a:highlight>
                <a:srgbClr val="FFFF00"/>
              </a:highlight>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strike="sngStrike">
                <a:solidFill>
                  <a:schemeClr val="dk1"/>
                </a:solidFill>
              </a:rPr>
              <a:t>ST_Slope_flat: 10.01% // A flat slope of the ST segment is associated with a considerable impact on heart disease predictions.</a:t>
            </a:r>
            <a:endParaRPr strike="sngStrike">
              <a:solidFill>
                <a:schemeClr val="dk1"/>
              </a:solidFill>
            </a:endParaRPr>
          </a:p>
          <a:p>
            <a:pPr indent="0" lvl="0" marL="0" rtl="0" algn="l">
              <a:spcBef>
                <a:spcPts val="0"/>
              </a:spcBef>
              <a:spcAft>
                <a:spcPts val="0"/>
              </a:spcAft>
              <a:buNone/>
            </a:pPr>
            <a:r>
              <a:t/>
            </a:r>
            <a:endParaRPr strike="sngStrike">
              <a:solidFill>
                <a:schemeClr val="dk1"/>
              </a:solidFill>
            </a:endParaRPr>
          </a:p>
          <a:p>
            <a:pPr indent="0" lvl="0" marL="0" rtl="0" algn="l">
              <a:spcBef>
                <a:spcPts val="0"/>
              </a:spcBef>
              <a:spcAft>
                <a:spcPts val="0"/>
              </a:spcAft>
              <a:buNone/>
            </a:pPr>
            <a:r>
              <a:rPr lang="en" strike="sngStrike">
                <a:solidFill>
                  <a:schemeClr val="dk1"/>
                </a:solidFill>
              </a:rPr>
              <a:t>Cholesterol: 9.84% // Serum cholesterol levels contribute significantly to the model's understanding of heart disease likelihood.</a:t>
            </a:r>
            <a:endParaRPr strike="sngStrike">
              <a:solidFill>
                <a:schemeClr val="dk1"/>
              </a:solidFill>
            </a:endParaRPr>
          </a:p>
          <a:p>
            <a:pPr indent="0" lvl="0" marL="0" rtl="0" algn="l">
              <a:spcBef>
                <a:spcPts val="0"/>
              </a:spcBef>
              <a:spcAft>
                <a:spcPts val="0"/>
              </a:spcAft>
              <a:buNone/>
            </a:pPr>
            <a:r>
              <a:t/>
            </a:r>
            <a:endParaRPr strike="sngStrike">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Next Slide ]</a:t>
            </a:r>
            <a:endParaRPr strike="sngStrike">
              <a:solidFill>
                <a:schemeClr val="dk1"/>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2997e33ebef_0_16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2997e33ebef_0_16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600">
                <a:solidFill>
                  <a:srgbClr val="E8EAED"/>
                </a:solidFill>
                <a:highlight>
                  <a:srgbClr val="202124"/>
                </a:highlight>
                <a:latin typeface="Roboto"/>
                <a:ea typeface="Roboto"/>
                <a:cs typeface="Roboto"/>
                <a:sym typeface="Roboto"/>
              </a:rPr>
              <a:t>Cardiovascular</a:t>
            </a:r>
            <a:r>
              <a:rPr b="1" lang="en" sz="1600">
                <a:solidFill>
                  <a:srgbClr val="E8EAED"/>
                </a:solidFill>
                <a:highlight>
                  <a:srgbClr val="202124"/>
                </a:highlight>
                <a:latin typeface="Roboto"/>
                <a:ea typeface="Roboto"/>
                <a:cs typeface="Roboto"/>
                <a:sym typeface="Roboto"/>
              </a:rPr>
              <a:t> </a:t>
            </a:r>
            <a:r>
              <a:rPr b="1" lang="en" sz="1600">
                <a:solidFill>
                  <a:srgbClr val="E8EAED"/>
                </a:solidFill>
                <a:highlight>
                  <a:srgbClr val="202124"/>
                </a:highlight>
                <a:latin typeface="Roboto"/>
                <a:ea typeface="Roboto"/>
                <a:cs typeface="Roboto"/>
                <a:sym typeface="Roboto"/>
              </a:rPr>
              <a:t>Disease</a:t>
            </a:r>
            <a:r>
              <a:rPr b="1" lang="en" sz="1600">
                <a:solidFill>
                  <a:srgbClr val="E8EAED"/>
                </a:solidFill>
                <a:highlight>
                  <a:srgbClr val="202124"/>
                </a:highlight>
                <a:latin typeface="Roboto"/>
                <a:ea typeface="Roboto"/>
                <a:cs typeface="Roboto"/>
                <a:sym typeface="Roboto"/>
              </a:rPr>
              <a:t> is an umbrella term for a multifactorial group of diseases affecting the structure and function of the heart.</a:t>
            </a:r>
            <a:endParaRPr b="1" sz="1600">
              <a:solidFill>
                <a:srgbClr val="E8EAED"/>
              </a:solidFill>
              <a:highlight>
                <a:srgbClr val="202124"/>
              </a:highlight>
              <a:latin typeface="Roboto"/>
              <a:ea typeface="Roboto"/>
              <a:cs typeface="Roboto"/>
              <a:sym typeface="Roboto"/>
            </a:endParaRPr>
          </a:p>
          <a:p>
            <a:pPr indent="0" lvl="0" marL="0" rtl="0" algn="l">
              <a:spcBef>
                <a:spcPts val="0"/>
              </a:spcBef>
              <a:spcAft>
                <a:spcPts val="0"/>
              </a:spcAft>
              <a:buNone/>
            </a:pPr>
            <a:r>
              <a:t/>
            </a:r>
            <a:endParaRPr b="1" sz="1600">
              <a:solidFill>
                <a:srgbClr val="E8EAED"/>
              </a:solidFill>
              <a:highlight>
                <a:srgbClr val="202124"/>
              </a:highlight>
              <a:latin typeface="Roboto"/>
              <a:ea typeface="Roboto"/>
              <a:cs typeface="Roboto"/>
              <a:sym typeface="Roboto"/>
            </a:endParaRPr>
          </a:p>
          <a:p>
            <a:pPr indent="0" lvl="0" marL="0" rtl="0" algn="l">
              <a:spcBef>
                <a:spcPts val="0"/>
              </a:spcBef>
              <a:spcAft>
                <a:spcPts val="0"/>
              </a:spcAft>
              <a:buNone/>
            </a:pPr>
            <a:r>
              <a:rPr b="1" lang="en" sz="1600">
                <a:solidFill>
                  <a:srgbClr val="E8EAED"/>
                </a:solidFill>
                <a:highlight>
                  <a:srgbClr val="202124"/>
                </a:highlight>
                <a:latin typeface="Roboto"/>
                <a:ea typeface="Roboto"/>
                <a:cs typeface="Roboto"/>
                <a:sym typeface="Roboto"/>
              </a:rPr>
              <a:t> </a:t>
            </a:r>
            <a:r>
              <a:rPr b="1" lang="en" sz="1600">
                <a:solidFill>
                  <a:srgbClr val="E8EAED"/>
                </a:solidFill>
                <a:highlight>
                  <a:srgbClr val="202124"/>
                </a:highlight>
                <a:latin typeface="Roboto"/>
                <a:ea typeface="Roboto"/>
                <a:cs typeface="Roboto"/>
                <a:sym typeface="Roboto"/>
              </a:rPr>
              <a:t>Why did we choose to look into heart disease?  Well its the</a:t>
            </a:r>
            <a:r>
              <a:rPr b="1" lang="en" sz="1600">
                <a:solidFill>
                  <a:srgbClr val="E8EAED"/>
                </a:solidFill>
                <a:highlight>
                  <a:srgbClr val="202124"/>
                </a:highlight>
                <a:latin typeface="Roboto"/>
                <a:ea typeface="Roboto"/>
                <a:cs typeface="Roboto"/>
                <a:sym typeface="Roboto"/>
              </a:rPr>
              <a:t> leading cause of death globally, claiming an estimated 18 million lives each year, accounting for more than 1 in 4 Deaths.  </a:t>
            </a:r>
            <a:endParaRPr b="1" sz="1600">
              <a:solidFill>
                <a:srgbClr val="E8EAED"/>
              </a:solidFill>
              <a:highlight>
                <a:srgbClr val="202124"/>
              </a:highlight>
              <a:latin typeface="Roboto"/>
              <a:ea typeface="Roboto"/>
              <a:cs typeface="Roboto"/>
              <a:sym typeface="Roboto"/>
            </a:endParaRPr>
          </a:p>
          <a:p>
            <a:pPr indent="0" lvl="0" marL="0" rtl="0" algn="l">
              <a:spcBef>
                <a:spcPts val="0"/>
              </a:spcBef>
              <a:spcAft>
                <a:spcPts val="0"/>
              </a:spcAft>
              <a:buNone/>
            </a:pPr>
            <a:r>
              <a:t/>
            </a:r>
            <a:endParaRPr b="1" sz="1600">
              <a:solidFill>
                <a:srgbClr val="E8EAED"/>
              </a:solidFill>
              <a:highlight>
                <a:srgbClr val="202124"/>
              </a:highlight>
              <a:latin typeface="Roboto"/>
              <a:ea typeface="Roboto"/>
              <a:cs typeface="Roboto"/>
              <a:sym typeface="Roboto"/>
            </a:endParaRPr>
          </a:p>
          <a:p>
            <a:pPr indent="0" lvl="0" marL="0" rtl="0" algn="l">
              <a:spcBef>
                <a:spcPts val="0"/>
              </a:spcBef>
              <a:spcAft>
                <a:spcPts val="0"/>
              </a:spcAft>
              <a:buNone/>
            </a:pPr>
            <a:r>
              <a:rPr b="1" lang="en" sz="1600">
                <a:solidFill>
                  <a:srgbClr val="E8EAED"/>
                </a:solidFill>
                <a:highlight>
                  <a:srgbClr val="202124"/>
                </a:highlight>
                <a:latin typeface="Roboto"/>
                <a:ea typeface="Roboto"/>
                <a:cs typeface="Roboto"/>
                <a:sym typeface="Roboto"/>
              </a:rPr>
              <a:t>The point of our project is to focus on </a:t>
            </a:r>
            <a:r>
              <a:rPr b="1" lang="en" sz="1600">
                <a:solidFill>
                  <a:srgbClr val="D1D5DB"/>
                </a:solidFill>
                <a:highlight>
                  <a:srgbClr val="444654"/>
                </a:highlight>
                <a:latin typeface="Roboto"/>
                <a:ea typeface="Roboto"/>
                <a:cs typeface="Roboto"/>
                <a:sym typeface="Roboto"/>
              </a:rPr>
              <a:t>Early detection as that can significantly improve treatment outcomes with the potential to prevent severe complications like heart attacks or strokes.</a:t>
            </a:r>
            <a:endParaRPr b="1" sz="1600">
              <a:solidFill>
                <a:srgbClr val="D1D5DB"/>
              </a:solidFill>
              <a:highlight>
                <a:srgbClr val="444654"/>
              </a:highlight>
              <a:latin typeface="Roboto"/>
              <a:ea typeface="Roboto"/>
              <a:cs typeface="Roboto"/>
              <a:sym typeface="Roboto"/>
            </a:endParaRPr>
          </a:p>
          <a:p>
            <a:pPr indent="0" lvl="0" marL="0" rtl="0" algn="l">
              <a:spcBef>
                <a:spcPts val="0"/>
              </a:spcBef>
              <a:spcAft>
                <a:spcPts val="0"/>
              </a:spcAft>
              <a:buNone/>
            </a:pPr>
            <a:r>
              <a:t/>
            </a:r>
            <a:endParaRPr sz="1500">
              <a:solidFill>
                <a:srgbClr val="E2EEFF"/>
              </a:solidFill>
              <a:latin typeface="Roboto"/>
              <a:ea typeface="Roboto"/>
              <a:cs typeface="Roboto"/>
              <a:sym typeface="Roboto"/>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299b4dd77c6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299b4dd77c6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29b26b7600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29b26b7600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29b26b76002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29b26b76002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top most condition or node starts with the age 55 or less. Given the decision tree, age is one of the important conditions then next is ST_Slope_Upsloping then Chest Pain Type Asymptomatic</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2997e33ebef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2997e33ebef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900"/>
              <a:t>After finalizing on the Random Forest Classifier as our main model and training our model with our SQLite3 database, we were able to create a simple web app that would take input values on our 11 trained features and provided a predictive output as to whether or not you are at risk of heart disease.</a:t>
            </a:r>
            <a:endParaRPr sz="1900"/>
          </a:p>
          <a:p>
            <a:pPr indent="0" lvl="0" marL="0" rtl="0" algn="l">
              <a:spcBef>
                <a:spcPts val="0"/>
              </a:spcBef>
              <a:spcAft>
                <a:spcPts val="0"/>
              </a:spcAft>
              <a:buNone/>
            </a:pPr>
            <a:r>
              <a:t/>
            </a:r>
            <a:endParaRPr sz="1900"/>
          </a:p>
          <a:p>
            <a:pPr indent="0" lvl="0" marL="0" rtl="0" algn="l">
              <a:spcBef>
                <a:spcPts val="0"/>
              </a:spcBef>
              <a:spcAft>
                <a:spcPts val="0"/>
              </a:spcAft>
              <a:buNone/>
            </a:pPr>
            <a:r>
              <a:rPr lang="en" sz="1900"/>
              <a:t>I’ve got two instances of the model open, one with healthy prediction results, and one with the risk of heart disease.</a:t>
            </a:r>
            <a:endParaRPr sz="1900"/>
          </a:p>
          <a:p>
            <a:pPr indent="0" lvl="0" marL="0" rtl="0" algn="l">
              <a:spcBef>
                <a:spcPts val="0"/>
              </a:spcBef>
              <a:spcAft>
                <a:spcPts val="0"/>
              </a:spcAft>
              <a:buNone/>
            </a:pPr>
            <a:r>
              <a:t/>
            </a:r>
            <a:endParaRPr sz="1900"/>
          </a:p>
          <a:p>
            <a:pPr indent="0" lvl="0" marL="0" rtl="0" algn="l">
              <a:spcBef>
                <a:spcPts val="0"/>
              </a:spcBef>
              <a:spcAft>
                <a:spcPts val="0"/>
              </a:spcAft>
              <a:buNone/>
            </a:pPr>
            <a:r>
              <a:rPr lang="en" sz="1900"/>
              <a:t> For those with the risk of heart disease you will also get a list of key factors </a:t>
            </a:r>
            <a:r>
              <a:rPr lang="en" sz="1900"/>
              <a:t>contributing</a:t>
            </a:r>
            <a:r>
              <a:rPr lang="en" sz="1900"/>
              <a:t> to heart disease, with a suggestion on the range you would want your input to be, along with healthy lifestyle choices you can make and possible medication you can take to lessen your risk of heart disease.</a:t>
            </a:r>
            <a:endParaRPr sz="1900"/>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29b60144f24_1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29b60144f24_1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2997e33ebef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2997e33ebef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700"/>
              <a:t>So </a:t>
            </a:r>
            <a:r>
              <a:rPr lang="en" sz="1700"/>
              <a:t>upon </a:t>
            </a:r>
            <a:r>
              <a:rPr lang="en" sz="1700"/>
              <a:t>testing and leveraging machine learning models learned in class,  </a:t>
            </a:r>
            <a:r>
              <a:rPr lang="en" sz="1700">
                <a:solidFill>
                  <a:schemeClr val="dk1"/>
                </a:solidFill>
              </a:rPr>
              <a:t>our group worked on building an app built catered towards doctors, examining features that only they would have the tools and access to.</a:t>
            </a:r>
            <a:endParaRPr baseline="30000" sz="1700"/>
          </a:p>
          <a:p>
            <a:pPr indent="0" lvl="0" marL="0" rtl="0" algn="l">
              <a:spcBef>
                <a:spcPts val="0"/>
              </a:spcBef>
              <a:spcAft>
                <a:spcPts val="0"/>
              </a:spcAft>
              <a:buNone/>
            </a:pPr>
            <a:r>
              <a:rPr lang="en" sz="1700"/>
              <a:t>A tool like this will not only help a doctor make smarter decisions faster, it will also allow them to know what features a patient should spend more time focusing on improving.</a:t>
            </a:r>
            <a:endParaRPr sz="1700"/>
          </a:p>
          <a:p>
            <a:pPr indent="0" lvl="0" marL="0" rtl="0" algn="l">
              <a:spcBef>
                <a:spcPts val="0"/>
              </a:spcBef>
              <a:spcAft>
                <a:spcPts val="0"/>
              </a:spcAft>
              <a:buNone/>
            </a:pPr>
            <a:r>
              <a:t/>
            </a:r>
            <a:endParaRPr sz="1700"/>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299ca13e2ec_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299ca13e2ec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Initial Source was from Kaggle with a total of 900 rows of data with about 12 attributes.</a:t>
            </a:r>
            <a:br>
              <a:rPr lang="en"/>
            </a:br>
            <a:r>
              <a:rPr lang="en"/>
              <a:t>We dove a bit deeper into where they got their data source and learned more about where the data came from and traced it to UC Irvine Machine Learning Repository. I found out the dataset was donated to the repository and came from four different locations:</a:t>
            </a:r>
            <a:endParaRPr/>
          </a:p>
          <a:p>
            <a:pPr indent="0" lvl="0" marL="0" rtl="0" algn="l">
              <a:spcBef>
                <a:spcPts val="0"/>
              </a:spcBef>
              <a:spcAft>
                <a:spcPts val="0"/>
              </a:spcAft>
              <a:buNone/>
            </a:pPr>
            <a:br>
              <a:rPr lang="en"/>
            </a:br>
            <a:r>
              <a:rPr lang="en"/>
              <a:t>Cleveland Clinic Foundation (Cleveland): This is the primary source that has been widely used by machine learning researchers. The data collected here is often the focus of experiments and analysis.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Hungarian Institute of Cardiology (Hungary): Data from this institution is also included in the dataset.</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V.A. Medical Center, Long Beach, CA (VA Long Beach): This institution contributed to the dataset.</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rPr lang="en"/>
              <a:t>University Hospital, Zurich, Switzerland (Switzerland): Data from this Swiss institution is part of the dataset as well.</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t>After diving into the source I found more information on the </a:t>
            </a:r>
            <a:r>
              <a:rPr lang="en"/>
              <a:t>documentations, raw datasource, and learned about the data preprocessing steps</a:t>
            </a:r>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299ca13e2ec_2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299ca13e2ec_2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2997e33ebef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2997e33ebef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are the variables that we are interested in that would help use detect whether or not the patient has a heart disesase. The most important thing to </a:t>
            </a:r>
            <a:r>
              <a:rPr lang="en"/>
              <a:t>mention</a:t>
            </a:r>
            <a:r>
              <a:rPr lang="en"/>
              <a:t> about the dataset is that these are usually tests for noninvasive test therefore the application of this app should be easily accessible with common metrics you would get from lab tests or cardio tests such as an ECG.</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29b60144f24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29b60144f24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AutoNum type="arabicParenR"/>
            </a:pPr>
            <a:r>
              <a:rPr lang="en" sz="1200">
                <a:solidFill>
                  <a:srgbClr val="0F0F0F"/>
                </a:solidFill>
                <a:latin typeface="Roboto"/>
                <a:ea typeface="Roboto"/>
                <a:cs typeface="Roboto"/>
                <a:sym typeface="Roboto"/>
              </a:rPr>
              <a:t>First we did Data cleaning to find any missing values in our data set.</a:t>
            </a:r>
            <a:endParaRPr sz="1200">
              <a:solidFill>
                <a:srgbClr val="0F0F0F"/>
              </a:solidFill>
              <a:latin typeface="Roboto"/>
              <a:ea typeface="Roboto"/>
              <a:cs typeface="Roboto"/>
              <a:sym typeface="Roboto"/>
            </a:endParaRPr>
          </a:p>
          <a:p>
            <a:pPr indent="-304800" lvl="0" marL="457200" rtl="0" algn="l">
              <a:spcBef>
                <a:spcPts val="0"/>
              </a:spcBef>
              <a:spcAft>
                <a:spcPts val="0"/>
              </a:spcAft>
              <a:buClr>
                <a:srgbClr val="0F0F0F"/>
              </a:buClr>
              <a:buSzPts val="1200"/>
              <a:buFont typeface="Roboto"/>
              <a:buAutoNum type="arabicParenR"/>
            </a:pPr>
            <a:r>
              <a:rPr lang="en" sz="1200">
                <a:solidFill>
                  <a:srgbClr val="0F0F0F"/>
                </a:solidFill>
                <a:latin typeface="Roboto"/>
                <a:ea typeface="Roboto"/>
                <a:cs typeface="Roboto"/>
                <a:sym typeface="Roboto"/>
              </a:rPr>
              <a:t>Second we did Exploratory Data Analysis(EDA) which typically includes Univariate And Multivariate Analysis. </a:t>
            </a:r>
            <a:endParaRPr sz="1200">
              <a:solidFill>
                <a:srgbClr val="0F0F0F"/>
              </a:solidFill>
              <a:latin typeface="Roboto"/>
              <a:ea typeface="Roboto"/>
              <a:cs typeface="Roboto"/>
              <a:sym typeface="Roboto"/>
            </a:endParaRPr>
          </a:p>
          <a:p>
            <a:pPr indent="0" lvl="0" marL="457200" rtl="0" algn="l">
              <a:lnSpc>
                <a:spcPct val="115000"/>
              </a:lnSpc>
              <a:spcBef>
                <a:spcPts val="1500"/>
              </a:spcBef>
              <a:spcAft>
                <a:spcPts val="0"/>
              </a:spcAft>
              <a:buNone/>
            </a:pPr>
            <a:r>
              <a:rPr b="1" lang="en" sz="1200">
                <a:solidFill>
                  <a:schemeClr val="dk1"/>
                </a:solidFill>
                <a:latin typeface="Roboto"/>
                <a:ea typeface="Roboto"/>
                <a:cs typeface="Roboto"/>
                <a:sym typeface="Roboto"/>
              </a:rPr>
              <a:t>Univariate Analysis:-</a:t>
            </a:r>
            <a:endParaRPr b="1" sz="1200">
              <a:solidFill>
                <a:schemeClr val="dk1"/>
              </a:solidFill>
              <a:latin typeface="Roboto"/>
              <a:ea typeface="Roboto"/>
              <a:cs typeface="Roboto"/>
              <a:sym typeface="Roboto"/>
            </a:endParaRPr>
          </a:p>
          <a:p>
            <a:pPr indent="0" lvl="0" marL="457200" rtl="0" algn="l">
              <a:lnSpc>
                <a:spcPct val="115000"/>
              </a:lnSpc>
              <a:spcBef>
                <a:spcPts val="1500"/>
              </a:spcBef>
              <a:spcAft>
                <a:spcPts val="0"/>
              </a:spcAft>
              <a:buNone/>
            </a:pPr>
            <a:r>
              <a:rPr b="1" lang="en" sz="1200">
                <a:solidFill>
                  <a:schemeClr val="dk1"/>
                </a:solidFill>
                <a:latin typeface="Roboto"/>
                <a:ea typeface="Roboto"/>
                <a:cs typeface="Roboto"/>
                <a:sym typeface="Roboto"/>
              </a:rPr>
              <a:t>Age: </a:t>
            </a:r>
            <a:r>
              <a:rPr lang="en" sz="1200">
                <a:solidFill>
                  <a:schemeClr val="dk1"/>
                </a:solidFill>
                <a:latin typeface="Roboto"/>
                <a:ea typeface="Roboto"/>
                <a:cs typeface="Roboto"/>
                <a:sym typeface="Roboto"/>
              </a:rPr>
              <a:t>The distribution is fairly normal but slightly skewed towards older ages. This suggests a larger proportion of middle-aged and elderly individuals in the dataset.</a:t>
            </a:r>
            <a:endParaRPr sz="1200">
              <a:solidFill>
                <a:schemeClr val="dk1"/>
              </a:solidFill>
              <a:latin typeface="Roboto"/>
              <a:ea typeface="Roboto"/>
              <a:cs typeface="Roboto"/>
              <a:sym typeface="Roboto"/>
            </a:endParaRPr>
          </a:p>
          <a:p>
            <a:pPr indent="0" lvl="0" marL="457200" rtl="0" algn="l">
              <a:lnSpc>
                <a:spcPct val="115000"/>
              </a:lnSpc>
              <a:spcBef>
                <a:spcPts val="1500"/>
              </a:spcBef>
              <a:spcAft>
                <a:spcPts val="0"/>
              </a:spcAft>
              <a:buNone/>
            </a:pPr>
            <a:r>
              <a:rPr lang="en" sz="1200">
                <a:solidFill>
                  <a:schemeClr val="dk1"/>
                </a:solidFill>
                <a:latin typeface="Roboto"/>
                <a:ea typeface="Roboto"/>
                <a:cs typeface="Roboto"/>
                <a:sym typeface="Roboto"/>
              </a:rPr>
              <a:t>RestingBP: The distribution is approximately normal, with a concentration of values around the 120-140 range, which is typical for resting blood pressure.</a:t>
            </a:r>
            <a:endParaRPr sz="1200">
              <a:solidFill>
                <a:schemeClr val="dk1"/>
              </a:solidFill>
              <a:latin typeface="Roboto"/>
              <a:ea typeface="Roboto"/>
              <a:cs typeface="Roboto"/>
              <a:sym typeface="Roboto"/>
            </a:endParaRPr>
          </a:p>
          <a:p>
            <a:pPr indent="0" lvl="0" marL="457200" rtl="0" algn="l">
              <a:lnSpc>
                <a:spcPct val="115000"/>
              </a:lnSpc>
              <a:spcBef>
                <a:spcPts val="1500"/>
              </a:spcBef>
              <a:spcAft>
                <a:spcPts val="0"/>
              </a:spcAft>
              <a:buNone/>
            </a:pPr>
            <a:r>
              <a:rPr b="1" lang="en" sz="1200">
                <a:solidFill>
                  <a:schemeClr val="dk1"/>
                </a:solidFill>
                <a:latin typeface="Roboto"/>
                <a:ea typeface="Roboto"/>
                <a:cs typeface="Roboto"/>
                <a:sym typeface="Roboto"/>
              </a:rPr>
              <a:t>Cholesterol</a:t>
            </a:r>
            <a:r>
              <a:rPr lang="en" sz="1200">
                <a:solidFill>
                  <a:schemeClr val="dk1"/>
                </a:solidFill>
                <a:latin typeface="Roboto"/>
                <a:ea typeface="Roboto"/>
                <a:cs typeface="Roboto"/>
                <a:sym typeface="Roboto"/>
              </a:rPr>
              <a:t>: We observe a peak around 200-300 mg/dL, which is common for cholesterol levels, but there are significant cases of very low cholesterol (near 0) which might be outliers or data entry errors.</a:t>
            </a:r>
            <a:endParaRPr sz="1200">
              <a:solidFill>
                <a:schemeClr val="dk1"/>
              </a:solidFill>
              <a:latin typeface="Roboto"/>
              <a:ea typeface="Roboto"/>
              <a:cs typeface="Roboto"/>
              <a:sym typeface="Roboto"/>
            </a:endParaRPr>
          </a:p>
          <a:p>
            <a:pPr indent="0" lvl="0" marL="457200" rtl="0" algn="l">
              <a:lnSpc>
                <a:spcPct val="115000"/>
              </a:lnSpc>
              <a:spcBef>
                <a:spcPts val="1500"/>
              </a:spcBef>
              <a:spcAft>
                <a:spcPts val="0"/>
              </a:spcAft>
              <a:buNone/>
            </a:pPr>
            <a:r>
              <a:rPr lang="en" sz="1200">
                <a:solidFill>
                  <a:schemeClr val="dk1"/>
                </a:solidFill>
                <a:latin typeface="Roboto"/>
                <a:ea typeface="Roboto"/>
                <a:cs typeface="Roboto"/>
                <a:sym typeface="Roboto"/>
              </a:rPr>
              <a:t>FastingBS: This binary variable shows a majority of values at 0, indicating that most individuals did not have fasting blood sugar above 120 mg/dl.</a:t>
            </a:r>
            <a:endParaRPr sz="1200">
              <a:solidFill>
                <a:schemeClr val="dk1"/>
              </a:solidFill>
              <a:latin typeface="Roboto"/>
              <a:ea typeface="Roboto"/>
              <a:cs typeface="Roboto"/>
              <a:sym typeface="Roboto"/>
            </a:endParaRPr>
          </a:p>
          <a:p>
            <a:pPr indent="0" lvl="0" marL="457200" rtl="0" algn="l">
              <a:lnSpc>
                <a:spcPct val="115000"/>
              </a:lnSpc>
              <a:spcBef>
                <a:spcPts val="1500"/>
              </a:spcBef>
              <a:spcAft>
                <a:spcPts val="0"/>
              </a:spcAft>
              <a:buNone/>
            </a:pPr>
            <a:r>
              <a:rPr b="1" lang="en" sz="1200">
                <a:solidFill>
                  <a:schemeClr val="dk1"/>
                </a:solidFill>
                <a:latin typeface="Roboto"/>
                <a:ea typeface="Roboto"/>
                <a:cs typeface="Roboto"/>
                <a:sym typeface="Roboto"/>
              </a:rPr>
              <a:t>MaxHR</a:t>
            </a:r>
            <a:r>
              <a:rPr lang="en" sz="1200">
                <a:solidFill>
                  <a:schemeClr val="dk1"/>
                </a:solidFill>
                <a:latin typeface="Roboto"/>
                <a:ea typeface="Roboto"/>
                <a:cs typeface="Roboto"/>
                <a:sym typeface="Roboto"/>
              </a:rPr>
              <a:t>: The distribution is fairly normal with a slight left skew, indicating a range of maximum heart rates during exercise.</a:t>
            </a:r>
            <a:endParaRPr sz="1200">
              <a:solidFill>
                <a:schemeClr val="dk1"/>
              </a:solidFill>
              <a:latin typeface="Roboto"/>
              <a:ea typeface="Roboto"/>
              <a:cs typeface="Roboto"/>
              <a:sym typeface="Roboto"/>
            </a:endParaRPr>
          </a:p>
          <a:p>
            <a:pPr indent="0" lvl="0" marL="457200" rtl="0" algn="l">
              <a:lnSpc>
                <a:spcPct val="115000"/>
              </a:lnSpc>
              <a:spcBef>
                <a:spcPts val="1500"/>
              </a:spcBef>
              <a:spcAft>
                <a:spcPts val="0"/>
              </a:spcAft>
              <a:buNone/>
            </a:pPr>
            <a:r>
              <a:rPr lang="en" sz="1200">
                <a:solidFill>
                  <a:schemeClr val="dk1"/>
                </a:solidFill>
                <a:latin typeface="Roboto"/>
                <a:ea typeface="Roboto"/>
                <a:cs typeface="Roboto"/>
                <a:sym typeface="Roboto"/>
              </a:rPr>
              <a:t>Oldpeak: The distribution is skewed right, with most values clustered near 0, suggesting many individuals did not have a significant ST depression.</a:t>
            </a:r>
            <a:endParaRPr sz="1200">
              <a:solidFill>
                <a:schemeClr val="dk1"/>
              </a:solidFill>
              <a:latin typeface="Roboto"/>
              <a:ea typeface="Roboto"/>
              <a:cs typeface="Roboto"/>
              <a:sym typeface="Roboto"/>
            </a:endParaRPr>
          </a:p>
          <a:p>
            <a:pPr indent="0" lvl="0" marL="457200" rtl="0" algn="l">
              <a:lnSpc>
                <a:spcPct val="115000"/>
              </a:lnSpc>
              <a:spcBef>
                <a:spcPts val="1500"/>
              </a:spcBef>
              <a:spcAft>
                <a:spcPts val="0"/>
              </a:spcAft>
              <a:buNone/>
            </a:pPr>
            <a:r>
              <a:rPr lang="en" sz="1200">
                <a:solidFill>
                  <a:schemeClr val="dk1"/>
                </a:solidFill>
                <a:latin typeface="Roboto"/>
                <a:ea typeface="Roboto"/>
                <a:cs typeface="Roboto"/>
                <a:sym typeface="Roboto"/>
              </a:rPr>
              <a:t>Heart Disease</a:t>
            </a:r>
            <a:r>
              <a:rPr lang="en" sz="1200">
                <a:solidFill>
                  <a:schemeClr val="dk1"/>
                </a:solidFill>
                <a:latin typeface="Roboto"/>
                <a:ea typeface="Roboto"/>
                <a:cs typeface="Roboto"/>
                <a:sym typeface="Roboto"/>
              </a:rPr>
              <a:t>: This binary variable is fairly balanced, with a slight majority of cases indicating the presence of heart disease.</a:t>
            </a:r>
            <a:endParaRPr sz="1200">
              <a:solidFill>
                <a:schemeClr val="dk1"/>
              </a:solidFill>
              <a:latin typeface="Roboto"/>
              <a:ea typeface="Roboto"/>
              <a:cs typeface="Roboto"/>
              <a:sym typeface="Roboto"/>
            </a:endParaRPr>
          </a:p>
          <a:p>
            <a:pPr indent="457200" lvl="0" marL="0" rtl="0" algn="l">
              <a:lnSpc>
                <a:spcPct val="115000"/>
              </a:lnSpc>
              <a:spcBef>
                <a:spcPts val="1500"/>
              </a:spcBef>
              <a:spcAft>
                <a:spcPts val="0"/>
              </a:spcAft>
              <a:buNone/>
            </a:pPr>
            <a:r>
              <a:rPr lang="en" sz="1200">
                <a:solidFill>
                  <a:schemeClr val="dk1"/>
                </a:solidFill>
                <a:latin typeface="Roboto"/>
                <a:ea typeface="Roboto"/>
                <a:cs typeface="Roboto"/>
                <a:sym typeface="Roboto"/>
              </a:rPr>
              <a:t>Sex: There are significantly more male participants than female participants in the dataset.</a:t>
            </a:r>
            <a:endParaRPr sz="1200">
              <a:solidFill>
                <a:schemeClr val="dk1"/>
              </a:solidFill>
              <a:latin typeface="Roboto"/>
              <a:ea typeface="Roboto"/>
              <a:cs typeface="Roboto"/>
              <a:sym typeface="Roboto"/>
            </a:endParaRPr>
          </a:p>
          <a:p>
            <a:pPr indent="0" lvl="0" marL="457200" rtl="0" algn="l">
              <a:lnSpc>
                <a:spcPct val="115000"/>
              </a:lnSpc>
              <a:spcBef>
                <a:spcPts val="1500"/>
              </a:spcBef>
              <a:spcAft>
                <a:spcPts val="0"/>
              </a:spcAft>
              <a:buNone/>
            </a:pPr>
            <a:r>
              <a:rPr lang="en" sz="1200">
                <a:solidFill>
                  <a:schemeClr val="dk1"/>
                </a:solidFill>
                <a:latin typeface="Roboto"/>
                <a:ea typeface="Roboto"/>
                <a:cs typeface="Roboto"/>
                <a:sym typeface="Roboto"/>
              </a:rPr>
              <a:t>ChestPainType: The most common type of chest pain in the dataset is 'ASY' (Asymptomatic), followed by 'NAP' (Non-Anginal Pain), 'ATA' (Atypical Angina), and a few instances of 'TA' (Typical Angina).</a:t>
            </a:r>
            <a:endParaRPr sz="1200">
              <a:solidFill>
                <a:schemeClr val="dk1"/>
              </a:solidFill>
              <a:latin typeface="Roboto"/>
              <a:ea typeface="Roboto"/>
              <a:cs typeface="Roboto"/>
              <a:sym typeface="Roboto"/>
            </a:endParaRPr>
          </a:p>
          <a:p>
            <a:pPr indent="0" lvl="0" marL="457200" rtl="0" algn="l">
              <a:lnSpc>
                <a:spcPct val="115000"/>
              </a:lnSpc>
              <a:spcBef>
                <a:spcPts val="1500"/>
              </a:spcBef>
              <a:spcAft>
                <a:spcPts val="0"/>
              </a:spcAft>
              <a:buNone/>
            </a:pPr>
            <a:r>
              <a:rPr lang="en" sz="1200">
                <a:solidFill>
                  <a:schemeClr val="dk1"/>
                </a:solidFill>
                <a:latin typeface="Roboto"/>
                <a:ea typeface="Roboto"/>
                <a:cs typeface="Roboto"/>
                <a:sym typeface="Roboto"/>
              </a:rPr>
              <a:t>RestingECG: The majority of participants have a 'Normal' resting electrocardiogram, followed by 'ST' and a smaller number of 'LVH' (Left Ventricular Hypertrophy) cases.</a:t>
            </a:r>
            <a:endParaRPr sz="1200">
              <a:solidFill>
                <a:schemeClr val="dk1"/>
              </a:solidFill>
              <a:latin typeface="Roboto"/>
              <a:ea typeface="Roboto"/>
              <a:cs typeface="Roboto"/>
              <a:sym typeface="Roboto"/>
            </a:endParaRPr>
          </a:p>
          <a:p>
            <a:pPr indent="0" lvl="0" marL="457200" rtl="0" algn="l">
              <a:lnSpc>
                <a:spcPct val="115000"/>
              </a:lnSpc>
              <a:spcBef>
                <a:spcPts val="1500"/>
              </a:spcBef>
              <a:spcAft>
                <a:spcPts val="0"/>
              </a:spcAft>
              <a:buNone/>
            </a:pPr>
            <a:r>
              <a:rPr lang="en" sz="1200">
                <a:solidFill>
                  <a:schemeClr val="dk1"/>
                </a:solidFill>
                <a:latin typeface="Roboto"/>
                <a:ea typeface="Roboto"/>
                <a:cs typeface="Roboto"/>
                <a:sym typeface="Roboto"/>
              </a:rPr>
              <a:t>ExerciseAngina: More participants do not experience angina induced by exercise ('N') compared to those who do ('Y').</a:t>
            </a:r>
            <a:endParaRPr sz="1200">
              <a:solidFill>
                <a:schemeClr val="dk1"/>
              </a:solidFill>
              <a:latin typeface="Roboto"/>
              <a:ea typeface="Roboto"/>
              <a:cs typeface="Roboto"/>
              <a:sym typeface="Roboto"/>
            </a:endParaRPr>
          </a:p>
          <a:p>
            <a:pPr indent="0" lvl="0" marL="457200" rtl="0" algn="l">
              <a:lnSpc>
                <a:spcPct val="115000"/>
              </a:lnSpc>
              <a:spcBef>
                <a:spcPts val="1500"/>
              </a:spcBef>
              <a:spcAft>
                <a:spcPts val="0"/>
              </a:spcAft>
              <a:buNone/>
            </a:pPr>
            <a:r>
              <a:rPr lang="en" sz="1200">
                <a:solidFill>
                  <a:schemeClr val="dk1"/>
                </a:solidFill>
                <a:latin typeface="Roboto"/>
                <a:ea typeface="Roboto"/>
                <a:cs typeface="Roboto"/>
                <a:sym typeface="Roboto"/>
              </a:rPr>
              <a:t>ST_Slope: The most common ST slope observed is 'Flat', followed by 'Up' and a smaller number of 'Down'.</a:t>
            </a:r>
            <a:endParaRPr sz="1200">
              <a:solidFill>
                <a:schemeClr val="dk1"/>
              </a:solidFill>
              <a:latin typeface="Roboto"/>
              <a:ea typeface="Roboto"/>
              <a:cs typeface="Roboto"/>
              <a:sym typeface="Roboto"/>
            </a:endParaRPr>
          </a:p>
          <a:p>
            <a:pPr indent="0" lvl="0" marL="0" rtl="0" algn="l">
              <a:lnSpc>
                <a:spcPct val="115000"/>
              </a:lnSpc>
              <a:spcBef>
                <a:spcPts val="1500"/>
              </a:spcBef>
              <a:spcAft>
                <a:spcPts val="0"/>
              </a:spcAft>
              <a:buNone/>
            </a:pPr>
            <a:r>
              <a:rPr lang="en" sz="1200">
                <a:solidFill>
                  <a:schemeClr val="dk1"/>
                </a:solidFill>
                <a:latin typeface="Roboto"/>
                <a:ea typeface="Roboto"/>
                <a:cs typeface="Roboto"/>
                <a:sym typeface="Roboto"/>
              </a:rPr>
              <a:t>	</a:t>
            </a:r>
            <a:endParaRPr sz="1200">
              <a:solidFill>
                <a:schemeClr val="dk1"/>
              </a:solidFill>
              <a:latin typeface="Roboto"/>
              <a:ea typeface="Roboto"/>
              <a:cs typeface="Roboto"/>
              <a:sym typeface="Roboto"/>
            </a:endParaRPr>
          </a:p>
          <a:p>
            <a:pPr indent="0" lvl="0" marL="457200" rtl="0" algn="l">
              <a:spcBef>
                <a:spcPts val="1500"/>
              </a:spcBef>
              <a:spcAft>
                <a:spcPts val="0"/>
              </a:spcAft>
              <a:buNone/>
            </a:pPr>
            <a:r>
              <a:t/>
            </a:r>
            <a:endParaRPr sz="1200">
              <a:solidFill>
                <a:srgbClr val="0F0F0F"/>
              </a:solidFill>
              <a:latin typeface="Roboto"/>
              <a:ea typeface="Roboto"/>
              <a:cs typeface="Roboto"/>
              <a:sym typeface="Roboto"/>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29b60144f24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29b60144f24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Roboto"/>
                <a:ea typeface="Roboto"/>
                <a:cs typeface="Roboto"/>
                <a:sym typeface="Roboto"/>
              </a:rPr>
              <a:t>4) </a:t>
            </a:r>
            <a:r>
              <a:rPr lang="en" sz="1200">
                <a:solidFill>
                  <a:schemeClr val="dk1"/>
                </a:solidFill>
                <a:latin typeface="Roboto"/>
                <a:ea typeface="Roboto"/>
                <a:cs typeface="Roboto"/>
                <a:sym typeface="Roboto"/>
              </a:rPr>
              <a:t>Correlation Analysis for Numerical Variables</a:t>
            </a:r>
            <a:endParaRPr sz="1200">
              <a:solidFill>
                <a:schemeClr val="dk1"/>
              </a:solidFill>
              <a:latin typeface="Roboto"/>
              <a:ea typeface="Roboto"/>
              <a:cs typeface="Roboto"/>
              <a:sym typeface="Roboto"/>
            </a:endParaRPr>
          </a:p>
          <a:p>
            <a:pPr indent="-304800" lvl="0" marL="457200" rtl="0" algn="l">
              <a:spcBef>
                <a:spcPts val="0"/>
              </a:spcBef>
              <a:spcAft>
                <a:spcPts val="0"/>
              </a:spcAft>
              <a:buClr>
                <a:schemeClr val="dk1"/>
              </a:buClr>
              <a:buSzPts val="1200"/>
              <a:buFont typeface="Roboto"/>
              <a:buChar char="●"/>
            </a:pPr>
            <a:r>
              <a:rPr b="1" lang="en" sz="1200">
                <a:solidFill>
                  <a:schemeClr val="dk1"/>
                </a:solidFill>
                <a:latin typeface="Roboto"/>
                <a:ea typeface="Roboto"/>
                <a:cs typeface="Roboto"/>
                <a:sym typeface="Roboto"/>
              </a:rPr>
              <a:t>Age and HeartDisease:</a:t>
            </a:r>
            <a:r>
              <a:rPr lang="en" sz="1200">
                <a:solidFill>
                  <a:schemeClr val="dk1"/>
                </a:solidFill>
                <a:latin typeface="Roboto"/>
                <a:ea typeface="Roboto"/>
                <a:cs typeface="Roboto"/>
                <a:sym typeface="Roboto"/>
              </a:rPr>
              <a:t> There is a moderate positive correlation (around 0.28), suggesting that older age is somewhat associated with a higher likelihood of heart disease</a:t>
            </a:r>
            <a:r>
              <a:rPr lang="en" sz="1200">
                <a:solidFill>
                  <a:schemeClr val="dk1"/>
                </a:solidFill>
                <a:latin typeface="Roboto"/>
                <a:ea typeface="Roboto"/>
                <a:cs typeface="Roboto"/>
                <a:sym typeface="Roboto"/>
              </a:rPr>
              <a:t>.</a:t>
            </a:r>
            <a:endParaRPr sz="1200">
              <a:solidFill>
                <a:schemeClr val="dk1"/>
              </a:solidFill>
              <a:latin typeface="Roboto"/>
              <a:ea typeface="Roboto"/>
              <a:cs typeface="Roboto"/>
              <a:sym typeface="Roboto"/>
            </a:endParaRPr>
          </a:p>
          <a:p>
            <a:pPr indent="-304800" lvl="0" marL="457200" rtl="0" algn="l">
              <a:lnSpc>
                <a:spcPct val="115000"/>
              </a:lnSpc>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RestingBP and Age: A small positive correlation (around 0.25), indicating that blood pressure tends to be higher with increasing age.</a:t>
            </a:r>
            <a:endParaRPr sz="1200">
              <a:solidFill>
                <a:schemeClr val="dk1"/>
              </a:solidFill>
              <a:latin typeface="Roboto"/>
              <a:ea typeface="Roboto"/>
              <a:cs typeface="Roboto"/>
              <a:sym typeface="Roboto"/>
            </a:endParaRPr>
          </a:p>
          <a:p>
            <a:pPr indent="-304800" lvl="0" marL="457200" rtl="0" algn="l">
              <a:lnSpc>
                <a:spcPct val="115000"/>
              </a:lnSpc>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MaxHR and Age: A negative correlation (around -0.38), showing that maximum heart rate during exercise tends to decrease as age increases.</a:t>
            </a:r>
            <a:endParaRPr sz="1200">
              <a:solidFill>
                <a:schemeClr val="dk1"/>
              </a:solidFill>
              <a:latin typeface="Roboto"/>
              <a:ea typeface="Roboto"/>
              <a:cs typeface="Roboto"/>
              <a:sym typeface="Roboto"/>
            </a:endParaRPr>
          </a:p>
          <a:p>
            <a:pPr indent="-304800" lvl="0" marL="457200" rtl="0" algn="l">
              <a:lnSpc>
                <a:spcPct val="115000"/>
              </a:lnSpc>
              <a:spcBef>
                <a:spcPts val="0"/>
              </a:spcBef>
              <a:spcAft>
                <a:spcPts val="0"/>
              </a:spcAft>
              <a:buClr>
                <a:schemeClr val="dk1"/>
              </a:buClr>
              <a:buSzPts val="1200"/>
              <a:buFont typeface="Roboto"/>
              <a:buChar char="●"/>
            </a:pPr>
            <a:r>
              <a:rPr b="1" lang="en" sz="1200">
                <a:solidFill>
                  <a:schemeClr val="dk1"/>
                </a:solidFill>
                <a:latin typeface="Roboto"/>
                <a:ea typeface="Roboto"/>
                <a:cs typeface="Roboto"/>
                <a:sym typeface="Roboto"/>
              </a:rPr>
              <a:t>Cholesterol and Age</a:t>
            </a:r>
            <a:r>
              <a:rPr lang="en" sz="1200">
                <a:solidFill>
                  <a:schemeClr val="dk1"/>
                </a:solidFill>
                <a:latin typeface="Roboto"/>
                <a:ea typeface="Roboto"/>
                <a:cs typeface="Roboto"/>
                <a:sym typeface="Roboto"/>
              </a:rPr>
              <a:t>: Interestingly, there is a very low correlation, indicating that cholesterol levels do not significantly change with age in this dataset.</a:t>
            </a:r>
            <a:endParaRPr sz="1200">
              <a:solidFill>
                <a:schemeClr val="dk1"/>
              </a:solidFill>
              <a:latin typeface="Roboto"/>
              <a:ea typeface="Roboto"/>
              <a:cs typeface="Roboto"/>
              <a:sym typeface="Roboto"/>
            </a:endParaRPr>
          </a:p>
          <a:p>
            <a:pPr indent="-304800" lvl="0" marL="457200" rtl="0" algn="l">
              <a:lnSpc>
                <a:spcPct val="115000"/>
              </a:lnSpc>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Oldpeak and HeartDisease: There is a moderate positive correlation (around 0.40), suggesting that higher ST depression (measured by the Oldpeak) is associated with a higher likelihood of heart disease.</a:t>
            </a:r>
            <a:endParaRPr sz="1200">
              <a:solidFill>
                <a:schemeClr val="dk1"/>
              </a:solidFill>
              <a:latin typeface="Roboto"/>
              <a:ea typeface="Roboto"/>
              <a:cs typeface="Roboto"/>
              <a:sym typeface="Roboto"/>
            </a:endParaRPr>
          </a:p>
          <a:p>
            <a:pPr indent="-304800" lvl="0" marL="457200" rtl="0" algn="l">
              <a:lnSpc>
                <a:spcPct val="115000"/>
              </a:lnSpc>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FastingBS and HeartDisease: A moderate correlation (around 0.26) indicating a relationship between fasting blood sugar levels and heart disease.</a:t>
            </a:r>
            <a:endParaRPr sz="1200">
              <a:solidFill>
                <a:schemeClr val="dk1"/>
              </a:solidFill>
              <a:latin typeface="Roboto"/>
              <a:ea typeface="Roboto"/>
              <a:cs typeface="Roboto"/>
              <a:sym typeface="Roboto"/>
            </a:endParaRPr>
          </a:p>
          <a:p>
            <a:pPr indent="0" lvl="0" marL="0" rtl="0" algn="l">
              <a:spcBef>
                <a:spcPts val="1500"/>
              </a:spcBef>
              <a:spcAft>
                <a:spcPts val="0"/>
              </a:spcAft>
              <a:buNone/>
            </a:pPr>
            <a:r>
              <a:rPr lang="en"/>
              <a:t>5) Pair Plot to check the presence of Heart disease for each pair of numerical Variables in DS. </a:t>
            </a:r>
            <a:r>
              <a:rPr lang="en" sz="1200">
                <a:solidFill>
                  <a:srgbClr val="0F0F0F"/>
                </a:solidFill>
                <a:latin typeface="Roboto"/>
                <a:ea typeface="Roboto"/>
                <a:cs typeface="Roboto"/>
                <a:sym typeface="Roboto"/>
              </a:rPr>
              <a:t>The pair plot allowed us to quickly identify patterns or correlations between variables. For example, we could see if there was a positive, negative, or no clear relationship between each pair of variables.</a:t>
            </a:r>
            <a:endParaRPr/>
          </a:p>
          <a:p>
            <a:pPr indent="-298450" lvl="0" marL="457200" rtl="0" algn="l">
              <a:spcBef>
                <a:spcPts val="0"/>
              </a:spcBef>
              <a:spcAft>
                <a:spcPts val="0"/>
              </a:spcAft>
              <a:buSzPts val="1100"/>
              <a:buChar char="●"/>
            </a:pPr>
            <a:r>
              <a:rPr lang="en" sz="1200">
                <a:solidFill>
                  <a:srgbClr val="0F0F0F"/>
                </a:solidFill>
                <a:latin typeface="Roboto"/>
                <a:ea typeface="Roboto"/>
                <a:cs typeface="Roboto"/>
                <a:sym typeface="Roboto"/>
              </a:rPr>
              <a:t>In the scatter plot of </a:t>
            </a:r>
            <a:r>
              <a:rPr lang="en" sz="950">
                <a:solidFill>
                  <a:srgbClr val="188038"/>
                </a:solidFill>
                <a:latin typeface="Courier New"/>
                <a:ea typeface="Courier New"/>
                <a:cs typeface="Courier New"/>
                <a:sym typeface="Courier New"/>
              </a:rPr>
              <a:t>Age</a:t>
            </a:r>
            <a:r>
              <a:rPr lang="en" sz="1200">
                <a:solidFill>
                  <a:srgbClr val="0F0F0F"/>
                </a:solidFill>
                <a:latin typeface="Roboto"/>
                <a:ea typeface="Roboto"/>
                <a:cs typeface="Roboto"/>
                <a:sym typeface="Roboto"/>
              </a:rPr>
              <a:t> vs. </a:t>
            </a:r>
            <a:r>
              <a:rPr lang="en" sz="950">
                <a:solidFill>
                  <a:srgbClr val="188038"/>
                </a:solidFill>
                <a:latin typeface="Courier New"/>
                <a:ea typeface="Courier New"/>
                <a:cs typeface="Courier New"/>
                <a:sym typeface="Courier New"/>
              </a:rPr>
              <a:t>MaxHR</a:t>
            </a:r>
            <a:r>
              <a:rPr lang="en" sz="1200">
                <a:solidFill>
                  <a:srgbClr val="0F0F0F"/>
                </a:solidFill>
                <a:latin typeface="Roboto"/>
                <a:ea typeface="Roboto"/>
                <a:cs typeface="Roboto"/>
                <a:sym typeface="Roboto"/>
              </a:rPr>
              <a:t>, we might have observed a trend where older individuals (higher </a:t>
            </a:r>
            <a:r>
              <a:rPr lang="en" sz="950">
                <a:solidFill>
                  <a:srgbClr val="188038"/>
                </a:solidFill>
                <a:latin typeface="Courier New"/>
                <a:ea typeface="Courier New"/>
                <a:cs typeface="Courier New"/>
                <a:sym typeface="Courier New"/>
              </a:rPr>
              <a:t>Age</a:t>
            </a:r>
            <a:r>
              <a:rPr lang="en" sz="1200">
                <a:solidFill>
                  <a:srgbClr val="0F0F0F"/>
                </a:solidFill>
                <a:latin typeface="Roboto"/>
                <a:ea typeface="Roboto"/>
                <a:cs typeface="Roboto"/>
                <a:sym typeface="Roboto"/>
              </a:rPr>
              <a:t>) generally had lower maximum heart rates (</a:t>
            </a:r>
            <a:r>
              <a:rPr lang="en" sz="950">
                <a:solidFill>
                  <a:srgbClr val="188038"/>
                </a:solidFill>
                <a:latin typeface="Courier New"/>
                <a:ea typeface="Courier New"/>
                <a:cs typeface="Courier New"/>
                <a:sym typeface="Courier New"/>
              </a:rPr>
              <a:t>MaxHR</a:t>
            </a:r>
            <a:r>
              <a:rPr lang="en" sz="1200">
                <a:solidFill>
                  <a:srgbClr val="0F0F0F"/>
                </a:solidFill>
                <a:latin typeface="Roboto"/>
                <a:ea typeface="Roboto"/>
                <a:cs typeface="Roboto"/>
                <a:sym typeface="Roboto"/>
              </a:rPr>
              <a:t>). Additionally, the concentration of heart disease cases (possibly in a distinct color) in certain areas of this plot could indicate a higher prevalence of heart disease among older individuals with lower maximum heart rates.</a:t>
            </a:r>
            <a:endParaRPr sz="1200">
              <a:solidFill>
                <a:srgbClr val="0F0F0F"/>
              </a:solidFill>
              <a:latin typeface="Roboto"/>
              <a:ea typeface="Roboto"/>
              <a:cs typeface="Roboto"/>
              <a:sym typeface="Roboto"/>
            </a:endParaRPr>
          </a:p>
          <a:p>
            <a:pPr indent="-304800" lvl="0" marL="457200" rtl="0" algn="l">
              <a:spcBef>
                <a:spcPts val="0"/>
              </a:spcBef>
              <a:spcAft>
                <a:spcPts val="0"/>
              </a:spcAft>
              <a:buClr>
                <a:srgbClr val="0F0F0F"/>
              </a:buClr>
              <a:buSzPts val="1200"/>
              <a:buFont typeface="Roboto"/>
              <a:buChar char="●"/>
            </a:pPr>
            <a:r>
              <a:t/>
            </a:r>
            <a:endParaRPr sz="1200">
              <a:solidFill>
                <a:srgbClr val="0F0F0F"/>
              </a:solidFill>
              <a:latin typeface="Roboto"/>
              <a:ea typeface="Roboto"/>
              <a:cs typeface="Roboto"/>
              <a:sym typeface="Roboto"/>
            </a:endParaRPr>
          </a:p>
          <a:p>
            <a:pPr indent="0" lvl="0" marL="0" rtl="0" algn="l">
              <a:spcBef>
                <a:spcPts val="0"/>
              </a:spcBef>
              <a:spcAft>
                <a:spcPts val="0"/>
              </a:spcAft>
              <a:buNone/>
            </a:pPr>
            <a:r>
              <a:t/>
            </a:r>
            <a:endParaRPr/>
          </a:p>
          <a:p>
            <a:pPr indent="0" lvl="0" marL="0" rtl="0" algn="l">
              <a:spcBef>
                <a:spcPts val="0"/>
              </a:spcBef>
              <a:spcAft>
                <a:spcPts val="0"/>
              </a:spcAft>
              <a:buNone/>
            </a:pPr>
            <a:r>
              <a:rPr lang="en"/>
              <a:t>6) Violin Plot- </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sz="1200">
                <a:solidFill>
                  <a:schemeClr val="dk1"/>
                </a:solidFill>
                <a:latin typeface="Roboto"/>
                <a:ea typeface="Roboto"/>
                <a:cs typeface="Roboto"/>
                <a:sym typeface="Roboto"/>
              </a:rPr>
              <a:t>We observe that the distribution of </a:t>
            </a:r>
            <a:r>
              <a:rPr lang="en" sz="1050">
                <a:solidFill>
                  <a:srgbClr val="188038"/>
                </a:solidFill>
                <a:latin typeface="Courier New"/>
                <a:ea typeface="Courier New"/>
                <a:cs typeface="Courier New"/>
                <a:sym typeface="Courier New"/>
              </a:rPr>
              <a:t>MaxHR</a:t>
            </a:r>
            <a:r>
              <a:rPr lang="en" sz="1200">
                <a:solidFill>
                  <a:schemeClr val="dk1"/>
                </a:solidFill>
                <a:latin typeface="Roboto"/>
                <a:ea typeface="Roboto"/>
                <a:cs typeface="Roboto"/>
                <a:sym typeface="Roboto"/>
              </a:rPr>
              <a:t> for individuals without heart disease (0) is more spread out, indicating a wider range of heart rates in this group.</a:t>
            </a:r>
            <a:endParaRPr sz="1200">
              <a:solidFill>
                <a:schemeClr val="dk1"/>
              </a:solidFill>
              <a:latin typeface="Roboto"/>
              <a:ea typeface="Roboto"/>
              <a:cs typeface="Roboto"/>
              <a:sym typeface="Roboto"/>
            </a:endParaRPr>
          </a:p>
          <a:p>
            <a:pPr indent="-304800" lvl="0" marL="457200" rtl="0" algn="l">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For individuals with heart disease (1), the violin plot is narrower, particularly in the higher heart rate range. This suggests that individuals with heart disease tend to have lower maximum heart rates.</a:t>
            </a:r>
            <a:endParaRPr sz="1200">
              <a:solidFill>
                <a:schemeClr val="dk1"/>
              </a:solidFill>
              <a:latin typeface="Roboto"/>
              <a:ea typeface="Roboto"/>
              <a:cs typeface="Roboto"/>
              <a:sym typeface="Roboto"/>
            </a:endParaRPr>
          </a:p>
          <a:p>
            <a:pPr indent="-298450" lvl="0" marL="457200" rtl="0" algn="l">
              <a:spcBef>
                <a:spcPts val="0"/>
              </a:spcBef>
              <a:spcAft>
                <a:spcPts val="0"/>
              </a:spcAft>
              <a:buSzPts val="1100"/>
              <a:buChar char="●"/>
            </a:pPr>
            <a:r>
              <a:rPr lang="en" sz="1200">
                <a:solidFill>
                  <a:schemeClr val="dk1"/>
                </a:solidFill>
                <a:latin typeface="Roboto"/>
                <a:ea typeface="Roboto"/>
                <a:cs typeface="Roboto"/>
                <a:sym typeface="Roboto"/>
              </a:rPr>
              <a:t>The median </a:t>
            </a:r>
            <a:r>
              <a:rPr lang="en" sz="1050">
                <a:solidFill>
                  <a:srgbClr val="188038"/>
                </a:solidFill>
                <a:latin typeface="Courier New"/>
                <a:ea typeface="Courier New"/>
                <a:cs typeface="Courier New"/>
                <a:sym typeface="Courier New"/>
              </a:rPr>
              <a:t>MaxHR</a:t>
            </a:r>
            <a:r>
              <a:rPr lang="en" sz="1200">
                <a:solidFill>
                  <a:schemeClr val="dk1"/>
                </a:solidFill>
                <a:latin typeface="Roboto"/>
                <a:ea typeface="Roboto"/>
                <a:cs typeface="Roboto"/>
                <a:sym typeface="Roboto"/>
              </a:rPr>
              <a:t> appears to be lower for individuals with heart disease compared to those without.</a:t>
            </a:r>
            <a:endParaRPr sz="1200">
              <a:solidFill>
                <a:schemeClr val="dk1"/>
              </a:solidFill>
              <a:latin typeface="Roboto"/>
              <a:ea typeface="Roboto"/>
              <a:cs typeface="Roboto"/>
              <a:sym typeface="Roboto"/>
            </a:endParaRPr>
          </a:p>
          <a:p>
            <a:pPr indent="0" lvl="0" marL="457200" rtl="0" algn="l">
              <a:spcBef>
                <a:spcPts val="0"/>
              </a:spcBef>
              <a:spcAft>
                <a:spcPts val="0"/>
              </a:spcAft>
              <a:buNone/>
            </a:pPr>
            <a:r>
              <a:t/>
            </a:r>
            <a:endParaRPr/>
          </a:p>
          <a:p>
            <a:pPr indent="0" lvl="0" marL="0" rtl="0" algn="l">
              <a:spcBef>
                <a:spcPts val="0"/>
              </a:spcBef>
              <a:spcAft>
                <a:spcPts val="0"/>
              </a:spcAft>
              <a:buNone/>
            </a:pPr>
            <a:r>
              <a:rPr lang="en"/>
              <a:t>7) Principal Component Analysis(PCA):</a:t>
            </a:r>
            <a:endParaRPr/>
          </a:p>
          <a:p>
            <a:pPr indent="-304800" lvl="0" marL="457200" rtl="0" algn="l">
              <a:spcBef>
                <a:spcPts val="0"/>
              </a:spcBef>
              <a:spcAft>
                <a:spcPts val="0"/>
              </a:spcAft>
              <a:buClr>
                <a:srgbClr val="0F0F0F"/>
              </a:buClr>
              <a:buSzPts val="1200"/>
              <a:buFont typeface="Roboto"/>
              <a:buChar char="●"/>
            </a:pPr>
            <a:r>
              <a:rPr lang="en" sz="1200">
                <a:solidFill>
                  <a:srgbClr val="0F0F0F"/>
                </a:solidFill>
                <a:latin typeface="Roboto"/>
                <a:ea typeface="Roboto"/>
                <a:cs typeface="Roboto"/>
                <a:sym typeface="Roboto"/>
              </a:rPr>
              <a:t>In a presentation, you can emphasize how PCA helped in visualizing the high-dimensional heart disease dataset in a more manageable two-dimensional space, revealing potential patterns and groupings related to heart disease. This method is particularly valuable for identifying underlying structures in the data, which can be crucial for further analysis or predictive modeling.</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2997e33ebef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2997e33ebef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Calvin</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rtl="0" algn="ctr">
              <a:spcBef>
                <a:spcPts val="0"/>
              </a:spcBef>
              <a:spcAft>
                <a:spcPts val="0"/>
              </a:spcAft>
              <a:buSzPts val="1800"/>
              <a:buChar char="●"/>
              <a:defRPr/>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0"/>
              </a:spcBef>
              <a:spcAft>
                <a:spcPts val="0"/>
              </a:spcAft>
              <a:buClr>
                <a:schemeClr val="dk2"/>
              </a:buClr>
              <a:buSzPts val="1400"/>
              <a:buChar char="○"/>
              <a:defRPr>
                <a:solidFill>
                  <a:schemeClr val="dk2"/>
                </a:solidFill>
              </a:defRPr>
            </a:lvl2pPr>
            <a:lvl3pPr indent="-317500" lvl="2" marL="1371600" rtl="0">
              <a:lnSpc>
                <a:spcPct val="115000"/>
              </a:lnSpc>
              <a:spcBef>
                <a:spcPts val="0"/>
              </a:spcBef>
              <a:spcAft>
                <a:spcPts val="0"/>
              </a:spcAft>
              <a:buClr>
                <a:schemeClr val="dk2"/>
              </a:buClr>
              <a:buSzPts val="1400"/>
              <a:buChar char="■"/>
              <a:defRPr>
                <a:solidFill>
                  <a:schemeClr val="dk2"/>
                </a:solidFill>
              </a:defRPr>
            </a:lvl3pPr>
            <a:lvl4pPr indent="-317500" lvl="3" marL="1828800" rtl="0">
              <a:lnSpc>
                <a:spcPct val="115000"/>
              </a:lnSpc>
              <a:spcBef>
                <a:spcPts val="0"/>
              </a:spcBef>
              <a:spcAft>
                <a:spcPts val="0"/>
              </a:spcAft>
              <a:buClr>
                <a:schemeClr val="dk2"/>
              </a:buClr>
              <a:buSzPts val="1400"/>
              <a:buChar char="●"/>
              <a:defRPr>
                <a:solidFill>
                  <a:schemeClr val="dk2"/>
                </a:solidFill>
              </a:defRPr>
            </a:lvl4pPr>
            <a:lvl5pPr indent="-317500" lvl="4" marL="2286000" rtl="0">
              <a:lnSpc>
                <a:spcPct val="115000"/>
              </a:lnSpc>
              <a:spcBef>
                <a:spcPts val="0"/>
              </a:spcBef>
              <a:spcAft>
                <a:spcPts val="0"/>
              </a:spcAft>
              <a:buClr>
                <a:schemeClr val="dk2"/>
              </a:buClr>
              <a:buSzPts val="1400"/>
              <a:buChar char="○"/>
              <a:defRPr>
                <a:solidFill>
                  <a:schemeClr val="dk2"/>
                </a:solidFill>
              </a:defRPr>
            </a:lvl5pPr>
            <a:lvl6pPr indent="-317500" lvl="5" marL="2743200" rtl="0">
              <a:lnSpc>
                <a:spcPct val="115000"/>
              </a:lnSpc>
              <a:spcBef>
                <a:spcPts val="0"/>
              </a:spcBef>
              <a:spcAft>
                <a:spcPts val="0"/>
              </a:spcAft>
              <a:buClr>
                <a:schemeClr val="dk2"/>
              </a:buClr>
              <a:buSzPts val="1400"/>
              <a:buChar char="■"/>
              <a:defRPr>
                <a:solidFill>
                  <a:schemeClr val="dk2"/>
                </a:solidFill>
              </a:defRPr>
            </a:lvl6pPr>
            <a:lvl7pPr indent="-317500" lvl="6" marL="3200400" rtl="0">
              <a:lnSpc>
                <a:spcPct val="115000"/>
              </a:lnSpc>
              <a:spcBef>
                <a:spcPts val="0"/>
              </a:spcBef>
              <a:spcAft>
                <a:spcPts val="0"/>
              </a:spcAft>
              <a:buClr>
                <a:schemeClr val="dk2"/>
              </a:buClr>
              <a:buSzPts val="1400"/>
              <a:buChar char="●"/>
              <a:defRPr>
                <a:solidFill>
                  <a:schemeClr val="dk2"/>
                </a:solidFill>
              </a:defRPr>
            </a:lvl7pPr>
            <a:lvl8pPr indent="-317500" lvl="7" marL="3657600" rtl="0">
              <a:lnSpc>
                <a:spcPct val="115000"/>
              </a:lnSpc>
              <a:spcBef>
                <a:spcPts val="0"/>
              </a:spcBef>
              <a:spcAft>
                <a:spcPts val="0"/>
              </a:spcAft>
              <a:buClr>
                <a:schemeClr val="dk2"/>
              </a:buClr>
              <a:buSzPts val="1400"/>
              <a:buChar char="○"/>
              <a:defRPr>
                <a:solidFill>
                  <a:schemeClr val="dk2"/>
                </a:solidFill>
              </a:defRPr>
            </a:lvl8pPr>
            <a:lvl9pPr indent="-317500" lvl="8" marL="4114800" rtl="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https://emojipedia.org/red-heart"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4.png"/><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5.png"/><Relationship Id="rId4" Type="http://schemas.openxmlformats.org/officeDocument/2006/relationships/image" Target="../media/image3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24.png"/><Relationship Id="rId4" Type="http://schemas.openxmlformats.org/officeDocument/2006/relationships/image" Target="../media/image18.png"/><Relationship Id="rId5" Type="http://schemas.openxmlformats.org/officeDocument/2006/relationships/image" Target="../media/image22.png"/><Relationship Id="rId6" Type="http://schemas.openxmlformats.org/officeDocument/2006/relationships/image" Target="../media/image27.png"/><Relationship Id="rId7" Type="http://schemas.openxmlformats.org/officeDocument/2006/relationships/image" Target="../media/image2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image" Target="../media/image24.png"/><Relationship Id="rId4" Type="http://schemas.openxmlformats.org/officeDocument/2006/relationships/image" Target="../media/image18.png"/><Relationship Id="rId5" Type="http://schemas.openxmlformats.org/officeDocument/2006/relationships/image" Target="../media/image27.png"/><Relationship Id="rId6" Type="http://schemas.openxmlformats.org/officeDocument/2006/relationships/image" Target="../media/image26.png"/><Relationship Id="rId7" Type="http://schemas.openxmlformats.org/officeDocument/2006/relationships/image" Target="../media/image2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image" Target="../media/image42.png"/><Relationship Id="rId4" Type="http://schemas.openxmlformats.org/officeDocument/2006/relationships/image" Target="../media/image35.png"/><Relationship Id="rId5" Type="http://schemas.openxmlformats.org/officeDocument/2006/relationships/image" Target="../media/image32.png"/><Relationship Id="rId6" Type="http://schemas.openxmlformats.org/officeDocument/2006/relationships/image" Target="../media/image37.png"/><Relationship Id="rId7" Type="http://schemas.openxmlformats.org/officeDocument/2006/relationships/image" Target="../media/image4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image" Target="../media/image36.png"/><Relationship Id="rId4" Type="http://schemas.openxmlformats.org/officeDocument/2006/relationships/image" Target="../media/image40.png"/><Relationship Id="rId5" Type="http://schemas.openxmlformats.org/officeDocument/2006/relationships/image" Target="../media/image30.png"/><Relationship Id="rId6" Type="http://schemas.openxmlformats.org/officeDocument/2006/relationships/image" Target="../media/image34.png"/><Relationship Id="rId7" Type="http://schemas.openxmlformats.org/officeDocument/2006/relationships/image" Target="../media/image4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 Id="rId3" Type="http://schemas.openxmlformats.org/officeDocument/2006/relationships/image" Target="../media/image49.png"/><Relationship Id="rId4" Type="http://schemas.openxmlformats.org/officeDocument/2006/relationships/image" Target="../media/image43.png"/><Relationship Id="rId5" Type="http://schemas.openxmlformats.org/officeDocument/2006/relationships/image" Target="../media/image45.png"/><Relationship Id="rId6" Type="http://schemas.openxmlformats.org/officeDocument/2006/relationships/image" Target="../media/image38.png"/><Relationship Id="rId7" Type="http://schemas.openxmlformats.org/officeDocument/2006/relationships/image" Target="../media/image4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 Id="rId3" Type="http://schemas.openxmlformats.org/officeDocument/2006/relationships/image" Target="../media/image2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 Id="rId3" Type="http://schemas.openxmlformats.org/officeDocument/2006/relationships/image" Target="../media/image5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39.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55.png"/><Relationship Id="rId4" Type="http://schemas.openxmlformats.org/officeDocument/2006/relationships/image" Target="../media/image4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5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52.png"/><Relationship Id="rId4" Type="http://schemas.openxmlformats.org/officeDocument/2006/relationships/image" Target="../media/image53.png"/><Relationship Id="rId9" Type="http://schemas.openxmlformats.org/officeDocument/2006/relationships/image" Target="../media/image54.png"/><Relationship Id="rId5" Type="http://schemas.openxmlformats.org/officeDocument/2006/relationships/image" Target="../media/image58.png"/><Relationship Id="rId6" Type="http://schemas.openxmlformats.org/officeDocument/2006/relationships/image" Target="../media/image60.png"/><Relationship Id="rId7" Type="http://schemas.openxmlformats.org/officeDocument/2006/relationships/image" Target="../media/image61.png"/><Relationship Id="rId8" Type="http://schemas.openxmlformats.org/officeDocument/2006/relationships/image" Target="../media/image5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5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hyperlink" Target="https://doi.org/10.24432/C52P4X" TargetMode="External"/><Relationship Id="rId4" Type="http://schemas.openxmlformats.org/officeDocument/2006/relationships/image" Target="../media/image20.png"/><Relationship Id="rId5" Type="http://schemas.openxmlformats.org/officeDocument/2006/relationships/image" Target="../media/image13.png"/><Relationship Id="rId6"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3.png"/><Relationship Id="rId4" Type="http://schemas.openxmlformats.org/officeDocument/2006/relationships/image" Target="../media/image6.png"/><Relationship Id="rId5"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9.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8.png"/><Relationship Id="rId4" Type="http://schemas.openxmlformats.org/officeDocument/2006/relationships/image" Target="../media/image51.png"/><Relationship Id="rId5" Type="http://schemas.openxmlformats.org/officeDocument/2006/relationships/image" Target="../media/image2.png"/><Relationship Id="rId6" Type="http://schemas.openxmlformats.org/officeDocument/2006/relationships/image" Target="../media/image10.png"/><Relationship Id="rId7"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1.png"/><Relationship Id="rId4" Type="http://schemas.openxmlformats.org/officeDocument/2006/relationships/image" Target="../media/image12.png"/><Relationship Id="rId5" Type="http://schemas.openxmlformats.org/officeDocument/2006/relationships/image" Target="../media/image9.png"/><Relationship Id="rId6"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3.png"/><Relationship Id="rId4"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3" name="Shape 53"/>
        <p:cNvGrpSpPr/>
        <p:nvPr/>
      </p:nvGrpSpPr>
      <p:grpSpPr>
        <a:xfrm>
          <a:off x="0" y="0"/>
          <a:ext cx="0" cy="0"/>
          <a:chOff x="0" y="0"/>
          <a:chExt cx="0" cy="0"/>
        </a:xfrm>
      </p:grpSpPr>
      <p:sp>
        <p:nvSpPr>
          <p:cNvPr id="54" name="Google Shape;54;p13"/>
          <p:cNvSpPr txBox="1"/>
          <p:nvPr>
            <p:ph type="ctrTitle"/>
          </p:nvPr>
        </p:nvSpPr>
        <p:spPr>
          <a:xfrm>
            <a:off x="421150" y="1179275"/>
            <a:ext cx="8568600" cy="1666500"/>
          </a:xfrm>
          <a:prstGeom prst="rect">
            <a:avLst/>
          </a:prstGeom>
          <a:noFill/>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 sz="4688">
                <a:solidFill>
                  <a:schemeClr val="dk1"/>
                </a:solidFill>
                <a:latin typeface="Proxima Nova Extrabold"/>
                <a:ea typeface="Proxima Nova Extrabold"/>
                <a:cs typeface="Proxima Nova Extrabold"/>
                <a:sym typeface="Proxima Nova Extrabold"/>
              </a:rPr>
              <a:t>Heart</a:t>
            </a:r>
            <a:r>
              <a:rPr lang="en" sz="4688">
                <a:solidFill>
                  <a:schemeClr val="dk1"/>
                </a:solidFill>
                <a:latin typeface="Proxima Nova Extrabold"/>
                <a:ea typeface="Proxima Nova Extrabold"/>
                <a:cs typeface="Proxima Nova Extrabold"/>
                <a:sym typeface="Proxima Nova Extrabold"/>
              </a:rPr>
              <a:t> Disease Prediction</a:t>
            </a:r>
            <a:r>
              <a:rPr lang="en" sz="4688">
                <a:solidFill>
                  <a:schemeClr val="dk1"/>
                </a:solidFill>
                <a:uFill>
                  <a:noFill/>
                </a:uFill>
                <a:latin typeface="Proxima Nova Extrabold"/>
                <a:ea typeface="Proxima Nova Extrabold"/>
                <a:cs typeface="Proxima Nova Extrabold"/>
                <a:sym typeface="Proxima Nova Extrabold"/>
                <a:hlinkClick r:id="rId3">
                  <a:extLst>
                    <a:ext uri="{A12FA001-AC4F-418D-AE19-62706E023703}">
                      <ahyp:hlinkClr val="tx"/>
                    </a:ext>
                  </a:extLst>
                </a:hlinkClick>
              </a:rPr>
              <a:t>❤️</a:t>
            </a:r>
            <a:r>
              <a:rPr lang="en" sz="4688">
                <a:solidFill>
                  <a:schemeClr val="dk1"/>
                </a:solidFill>
                <a:latin typeface="Proxima Nova Extrabold"/>
                <a:ea typeface="Proxima Nova Extrabold"/>
                <a:cs typeface="Proxima Nova Extrabold"/>
                <a:sym typeface="Proxima Nova Extrabold"/>
              </a:rPr>
              <a:t>📊🖥️</a:t>
            </a:r>
            <a:endParaRPr sz="4688">
              <a:solidFill>
                <a:schemeClr val="dk1"/>
              </a:solidFill>
              <a:latin typeface="Proxima Nova Extrabold"/>
              <a:ea typeface="Proxima Nova Extrabold"/>
              <a:cs typeface="Proxima Nova Extrabold"/>
              <a:sym typeface="Proxima Nova Extrabold"/>
            </a:endParaRPr>
          </a:p>
          <a:p>
            <a:pPr indent="0" lvl="0" marL="0" rtl="0" algn="ctr">
              <a:spcBef>
                <a:spcPts val="0"/>
              </a:spcBef>
              <a:spcAft>
                <a:spcPts val="0"/>
              </a:spcAft>
              <a:buNone/>
            </a:pPr>
            <a:r>
              <a:rPr lang="en" sz="2911">
                <a:solidFill>
                  <a:schemeClr val="dk1"/>
                </a:solidFill>
                <a:latin typeface="Proxima Nova Extrabold"/>
                <a:ea typeface="Proxima Nova Extrabold"/>
                <a:cs typeface="Proxima Nova Extrabold"/>
                <a:sym typeface="Proxima Nova Extrabold"/>
              </a:rPr>
              <a:t>Machine Learning Project</a:t>
            </a:r>
            <a:endParaRPr sz="100">
              <a:solidFill>
                <a:schemeClr val="dk1"/>
              </a:solidFill>
              <a:latin typeface="Georgia"/>
              <a:ea typeface="Georgia"/>
              <a:cs typeface="Georgia"/>
              <a:sym typeface="Georgia"/>
            </a:endParaRPr>
          </a:p>
        </p:txBody>
      </p:sp>
      <p:sp>
        <p:nvSpPr>
          <p:cNvPr id="55" name="Google Shape;55;p13"/>
          <p:cNvSpPr txBox="1"/>
          <p:nvPr>
            <p:ph idx="1" type="subTitle"/>
          </p:nvPr>
        </p:nvSpPr>
        <p:spPr>
          <a:xfrm>
            <a:off x="421150" y="3158475"/>
            <a:ext cx="2156700" cy="1513200"/>
          </a:xfrm>
          <a:prstGeom prst="rect">
            <a:avLst/>
          </a:prstGeom>
        </p:spPr>
        <p:txBody>
          <a:bodyPr anchorCtr="0" anchor="t" bIns="91425" lIns="91425" spcFirstLastPara="1" rIns="91425" wrap="square" tIns="91425">
            <a:noAutofit/>
          </a:bodyPr>
          <a:lstStyle/>
          <a:p>
            <a:pPr indent="0" lvl="0" marL="0" rtl="0" algn="ctr">
              <a:lnSpc>
                <a:spcPct val="130000"/>
              </a:lnSpc>
              <a:spcBef>
                <a:spcPts val="0"/>
              </a:spcBef>
              <a:spcAft>
                <a:spcPts val="0"/>
              </a:spcAft>
              <a:buSzPts val="481"/>
              <a:buNone/>
            </a:pPr>
            <a:r>
              <a:rPr lang="en" sz="1048">
                <a:solidFill>
                  <a:schemeClr val="dk1"/>
                </a:solidFill>
              </a:rPr>
              <a:t>Calvin Kleber</a:t>
            </a:r>
            <a:endParaRPr sz="1048">
              <a:solidFill>
                <a:schemeClr val="dk1"/>
              </a:solidFill>
            </a:endParaRPr>
          </a:p>
          <a:p>
            <a:pPr indent="0" lvl="0" marL="0" rtl="0" algn="ctr">
              <a:lnSpc>
                <a:spcPct val="130000"/>
              </a:lnSpc>
              <a:spcBef>
                <a:spcPts val="0"/>
              </a:spcBef>
              <a:spcAft>
                <a:spcPts val="0"/>
              </a:spcAft>
              <a:buSzPts val="481"/>
              <a:buNone/>
            </a:pPr>
            <a:r>
              <a:rPr lang="en" sz="1048">
                <a:solidFill>
                  <a:schemeClr val="dk1"/>
                </a:solidFill>
              </a:rPr>
              <a:t>Prachi Shingvi</a:t>
            </a:r>
            <a:endParaRPr sz="1048">
              <a:solidFill>
                <a:schemeClr val="dk1"/>
              </a:solidFill>
            </a:endParaRPr>
          </a:p>
          <a:p>
            <a:pPr indent="0" lvl="0" marL="0" rtl="0" algn="ctr">
              <a:lnSpc>
                <a:spcPct val="130000"/>
              </a:lnSpc>
              <a:spcBef>
                <a:spcPts val="0"/>
              </a:spcBef>
              <a:spcAft>
                <a:spcPts val="0"/>
              </a:spcAft>
              <a:buSzPts val="481"/>
              <a:buNone/>
            </a:pPr>
            <a:r>
              <a:rPr lang="en" sz="1048">
                <a:solidFill>
                  <a:schemeClr val="dk1"/>
                </a:solidFill>
              </a:rPr>
              <a:t>Pratik </a:t>
            </a:r>
            <a:r>
              <a:rPr lang="en" sz="1048">
                <a:solidFill>
                  <a:schemeClr val="dk1"/>
                </a:solidFill>
              </a:rPr>
              <a:t>Deshmane</a:t>
            </a:r>
            <a:endParaRPr sz="1048">
              <a:solidFill>
                <a:schemeClr val="dk1"/>
              </a:solidFill>
            </a:endParaRPr>
          </a:p>
          <a:p>
            <a:pPr indent="0" lvl="0" marL="0" rtl="0" algn="ctr">
              <a:lnSpc>
                <a:spcPct val="130000"/>
              </a:lnSpc>
              <a:spcBef>
                <a:spcPts val="0"/>
              </a:spcBef>
              <a:spcAft>
                <a:spcPts val="0"/>
              </a:spcAft>
              <a:buSzPts val="481"/>
              <a:buNone/>
            </a:pPr>
            <a:r>
              <a:rPr lang="en" sz="1048">
                <a:solidFill>
                  <a:schemeClr val="dk1"/>
                </a:solidFill>
              </a:rPr>
              <a:t>Mike Strati</a:t>
            </a:r>
            <a:endParaRPr sz="1048">
              <a:solidFill>
                <a:schemeClr val="dk1"/>
              </a:solidFill>
            </a:endParaRPr>
          </a:p>
          <a:p>
            <a:pPr indent="0" lvl="0" marL="0" rtl="0" algn="ctr">
              <a:lnSpc>
                <a:spcPct val="130000"/>
              </a:lnSpc>
              <a:spcBef>
                <a:spcPts val="0"/>
              </a:spcBef>
              <a:spcAft>
                <a:spcPts val="0"/>
              </a:spcAft>
              <a:buSzPts val="481"/>
              <a:buNone/>
            </a:pPr>
            <a:r>
              <a:rPr lang="en" sz="1048">
                <a:solidFill>
                  <a:schemeClr val="dk1"/>
                </a:solidFill>
              </a:rPr>
              <a:t>Eric Huynh </a:t>
            </a:r>
            <a:endParaRPr sz="1048">
              <a:solidFill>
                <a:schemeClr val="dk1"/>
              </a:solidFill>
            </a:endParaRPr>
          </a:p>
          <a:p>
            <a:pPr indent="0" lvl="0" marL="0" rtl="0" algn="ctr">
              <a:lnSpc>
                <a:spcPct val="130000"/>
              </a:lnSpc>
              <a:spcBef>
                <a:spcPts val="0"/>
              </a:spcBef>
              <a:spcAft>
                <a:spcPts val="0"/>
              </a:spcAft>
              <a:buSzPts val="481"/>
              <a:buNone/>
            </a:pPr>
            <a:r>
              <a:rPr lang="en" sz="1048">
                <a:solidFill>
                  <a:schemeClr val="dk1"/>
                </a:solidFill>
              </a:rPr>
              <a:t>Shridhik John</a:t>
            </a:r>
            <a:endParaRPr sz="1048">
              <a:solidFill>
                <a:schemeClr val="dk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22"/>
          <p:cNvSpPr txBox="1"/>
          <p:nvPr>
            <p:ph type="title"/>
          </p:nvPr>
        </p:nvSpPr>
        <p:spPr>
          <a:xfrm>
            <a:off x="183275" y="1047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 </a:t>
            </a:r>
            <a:r>
              <a:rPr lang="en"/>
              <a:t>Tableau</a:t>
            </a:r>
            <a:r>
              <a:rPr lang="en"/>
              <a:t> Point of View </a:t>
            </a:r>
            <a:endParaRPr/>
          </a:p>
        </p:txBody>
      </p:sp>
      <p:pic>
        <p:nvPicPr>
          <p:cNvPr id="142" name="Google Shape;142;p22"/>
          <p:cNvPicPr preferRelativeResize="0"/>
          <p:nvPr/>
        </p:nvPicPr>
        <p:blipFill>
          <a:blip r:embed="rId3">
            <a:alphaModFix/>
          </a:blip>
          <a:stretch>
            <a:fillRect/>
          </a:stretch>
        </p:blipFill>
        <p:spPr>
          <a:xfrm>
            <a:off x="3235063" y="796163"/>
            <a:ext cx="3654325" cy="3551150"/>
          </a:xfrm>
          <a:prstGeom prst="rect">
            <a:avLst/>
          </a:prstGeom>
          <a:noFill/>
          <a:ln>
            <a:noFill/>
          </a:ln>
        </p:spPr>
      </p:pic>
      <p:pic>
        <p:nvPicPr>
          <p:cNvPr id="143" name="Google Shape;143;p22"/>
          <p:cNvPicPr preferRelativeResize="0"/>
          <p:nvPr/>
        </p:nvPicPr>
        <p:blipFill>
          <a:blip r:embed="rId4">
            <a:alphaModFix/>
          </a:blip>
          <a:stretch>
            <a:fillRect/>
          </a:stretch>
        </p:blipFill>
        <p:spPr>
          <a:xfrm>
            <a:off x="319450" y="2788750"/>
            <a:ext cx="2958300" cy="1655150"/>
          </a:xfrm>
          <a:prstGeom prst="rect">
            <a:avLst/>
          </a:prstGeom>
          <a:noFill/>
          <a:ln>
            <a:noFill/>
          </a:ln>
        </p:spPr>
      </p:pic>
      <p:sp>
        <p:nvSpPr>
          <p:cNvPr id="144" name="Google Shape;144;p22"/>
          <p:cNvSpPr txBox="1"/>
          <p:nvPr/>
        </p:nvSpPr>
        <p:spPr>
          <a:xfrm>
            <a:off x="290200" y="892525"/>
            <a:ext cx="3016800" cy="312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accent3"/>
                </a:solidFill>
                <a:latin typeface="Proxima Nova"/>
                <a:ea typeface="Proxima Nova"/>
                <a:cs typeface="Proxima Nova"/>
                <a:sym typeface="Proxima Nova"/>
              </a:rPr>
              <a:t>-</a:t>
            </a:r>
            <a:r>
              <a:rPr lang="en" sz="1415">
                <a:solidFill>
                  <a:schemeClr val="dk1"/>
                </a:solidFill>
                <a:latin typeface="Roboto"/>
                <a:ea typeface="Roboto"/>
                <a:cs typeface="Roboto"/>
                <a:sym typeface="Roboto"/>
              </a:rPr>
              <a:t>Looked into the different types of ST Slopes with Exercise Angina</a:t>
            </a:r>
            <a:endParaRPr sz="1800">
              <a:solidFill>
                <a:schemeClr val="accent3"/>
              </a:solidFill>
              <a:latin typeface="Proxima Nova"/>
              <a:ea typeface="Proxima Nova"/>
              <a:cs typeface="Proxima Nova"/>
              <a:sym typeface="Proxima Nova"/>
            </a:endParaRPr>
          </a:p>
          <a:p>
            <a:pPr indent="0" lvl="0" marL="0" rtl="0" algn="l">
              <a:spcBef>
                <a:spcPts val="0"/>
              </a:spcBef>
              <a:spcAft>
                <a:spcPts val="0"/>
              </a:spcAft>
              <a:buNone/>
            </a:pPr>
            <a:r>
              <a:t/>
            </a:r>
            <a:endParaRPr sz="18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en" sz="1415">
                <a:solidFill>
                  <a:schemeClr val="dk1"/>
                </a:solidFill>
                <a:latin typeface="Roboto"/>
                <a:ea typeface="Roboto"/>
                <a:cs typeface="Roboto"/>
                <a:sym typeface="Roboto"/>
              </a:rPr>
              <a:t>-</a:t>
            </a:r>
            <a:r>
              <a:rPr lang="en" sz="1415">
                <a:solidFill>
                  <a:schemeClr val="dk1"/>
                </a:solidFill>
                <a:latin typeface="Roboto"/>
                <a:ea typeface="Roboto"/>
                <a:cs typeface="Roboto"/>
                <a:sym typeface="Roboto"/>
              </a:rPr>
              <a:t>Dove into AVG HR and AVG Cholesterol and it correlation with Resting ECG. </a:t>
            </a:r>
            <a:endParaRPr sz="1800">
              <a:solidFill>
                <a:schemeClr val="accent3"/>
              </a:solidFill>
              <a:latin typeface="Proxima Nova"/>
              <a:ea typeface="Proxima Nova"/>
              <a:cs typeface="Proxima Nova"/>
              <a:sym typeface="Proxima Nova"/>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 Storage/Retrieval</a:t>
            </a:r>
            <a:endParaRPr/>
          </a:p>
        </p:txBody>
      </p:sp>
      <p:sp>
        <p:nvSpPr>
          <p:cNvPr id="150" name="Google Shape;150;p2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Given our dataset was in csv format we used Pandas to read the data</a:t>
            </a:r>
            <a:endParaRPr/>
          </a:p>
          <a:p>
            <a:pPr indent="-342900" lvl="0" marL="457200" rtl="0" algn="l">
              <a:spcBef>
                <a:spcPts val="0"/>
              </a:spcBef>
              <a:spcAft>
                <a:spcPts val="0"/>
              </a:spcAft>
              <a:buSzPts val="1800"/>
              <a:buChar char="-"/>
            </a:pPr>
            <a:r>
              <a:rPr lang="en"/>
              <a:t>We used sqlite3 to create connection and store our data in SQL database</a:t>
            </a:r>
            <a:endParaRPr/>
          </a:p>
          <a:p>
            <a:pPr indent="-342900" lvl="0" marL="457200" rtl="0" algn="l">
              <a:spcBef>
                <a:spcPts val="0"/>
              </a:spcBef>
              <a:spcAft>
                <a:spcPts val="0"/>
              </a:spcAft>
              <a:buSzPts val="1800"/>
              <a:buChar char="-"/>
            </a:pPr>
            <a:r>
              <a:rPr lang="en"/>
              <a:t>Additionally this SQL database was used as data source for training our model</a:t>
            </a:r>
            <a:endParaRPr/>
          </a:p>
        </p:txBody>
      </p:sp>
      <p:pic>
        <p:nvPicPr>
          <p:cNvPr id="151" name="Google Shape;151;p23"/>
          <p:cNvPicPr preferRelativeResize="0"/>
          <p:nvPr/>
        </p:nvPicPr>
        <p:blipFill>
          <a:blip r:embed="rId3">
            <a:alphaModFix/>
          </a:blip>
          <a:stretch>
            <a:fillRect/>
          </a:stretch>
        </p:blipFill>
        <p:spPr>
          <a:xfrm>
            <a:off x="682213" y="2433863"/>
            <a:ext cx="7439025" cy="18383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Attempt 1 : Neural Network</a:t>
            </a:r>
            <a:endParaRPr/>
          </a:p>
        </p:txBody>
      </p:sp>
      <p:sp>
        <p:nvSpPr>
          <p:cNvPr id="157" name="Google Shape;157;p24"/>
          <p:cNvSpPr txBox="1"/>
          <p:nvPr>
            <p:ph idx="1" type="body"/>
          </p:nvPr>
        </p:nvSpPr>
        <p:spPr>
          <a:xfrm>
            <a:off x="311700" y="1152475"/>
            <a:ext cx="9801600" cy="37239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Created neural network with 2 hidden layers using ReLu as activation function</a:t>
            </a:r>
            <a:endParaRPr/>
          </a:p>
          <a:p>
            <a:pPr indent="-342900" lvl="0" marL="457200" rtl="0" algn="l">
              <a:spcBef>
                <a:spcPts val="0"/>
              </a:spcBef>
              <a:spcAft>
                <a:spcPts val="0"/>
              </a:spcAft>
              <a:buSzPts val="1800"/>
              <a:buChar char="-"/>
            </a:pPr>
            <a:r>
              <a:rPr lang="en"/>
              <a:t>Used ‘sigmoid’ as activation function for output layer</a:t>
            </a:r>
            <a:endParaRPr/>
          </a:p>
          <a:p>
            <a:pPr indent="-342900" lvl="0" marL="457200" rtl="0" algn="l">
              <a:spcBef>
                <a:spcPts val="0"/>
              </a:spcBef>
              <a:spcAft>
                <a:spcPts val="0"/>
              </a:spcAft>
              <a:buSzPts val="1800"/>
              <a:buChar char="-"/>
            </a:pPr>
            <a:r>
              <a:rPr lang="en"/>
              <a:t>To train the model we have used the adam optimizer and trained with 100 epochs</a:t>
            </a:r>
            <a:endParaRPr/>
          </a:p>
          <a:p>
            <a:pPr indent="0" lvl="0" marL="457200" rtl="0" algn="l">
              <a:spcBef>
                <a:spcPts val="1200"/>
              </a:spcBef>
              <a:spcAft>
                <a:spcPts val="1200"/>
              </a:spcAft>
              <a:buNone/>
            </a:pPr>
            <a:r>
              <a:t/>
            </a:r>
            <a:endParaRPr/>
          </a:p>
        </p:txBody>
      </p:sp>
      <p:pic>
        <p:nvPicPr>
          <p:cNvPr id="158" name="Google Shape;158;p24"/>
          <p:cNvPicPr preferRelativeResize="0"/>
          <p:nvPr/>
        </p:nvPicPr>
        <p:blipFill>
          <a:blip r:embed="rId3">
            <a:alphaModFix/>
          </a:blip>
          <a:stretch>
            <a:fillRect/>
          </a:stretch>
        </p:blipFill>
        <p:spPr>
          <a:xfrm>
            <a:off x="367300" y="2467400"/>
            <a:ext cx="4239824" cy="1860273"/>
          </a:xfrm>
          <a:prstGeom prst="rect">
            <a:avLst/>
          </a:prstGeom>
          <a:noFill/>
          <a:ln cap="flat" cmpd="sng" w="9525">
            <a:solidFill>
              <a:schemeClr val="dk2"/>
            </a:solidFill>
            <a:prstDash val="solid"/>
            <a:round/>
            <a:headEnd len="sm" w="sm" type="none"/>
            <a:tailEnd len="sm" w="sm" type="none"/>
          </a:ln>
        </p:spPr>
      </p:pic>
      <p:pic>
        <p:nvPicPr>
          <p:cNvPr id="159" name="Google Shape;159;p24"/>
          <p:cNvPicPr preferRelativeResize="0"/>
          <p:nvPr/>
        </p:nvPicPr>
        <p:blipFill>
          <a:blip r:embed="rId4">
            <a:alphaModFix/>
          </a:blip>
          <a:stretch>
            <a:fillRect/>
          </a:stretch>
        </p:blipFill>
        <p:spPr>
          <a:xfrm>
            <a:off x="4787900" y="2722825"/>
            <a:ext cx="4111800" cy="527725"/>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163" name="Shape 163"/>
        <p:cNvGrpSpPr/>
        <p:nvPr/>
      </p:nvGrpSpPr>
      <p:grpSpPr>
        <a:xfrm>
          <a:off x="0" y="0"/>
          <a:ext cx="0" cy="0"/>
          <a:chOff x="0" y="0"/>
          <a:chExt cx="0" cy="0"/>
        </a:xfrm>
      </p:grpSpPr>
      <p:pic>
        <p:nvPicPr>
          <p:cNvPr id="164" name="Google Shape;164;p25"/>
          <p:cNvPicPr preferRelativeResize="0"/>
          <p:nvPr/>
        </p:nvPicPr>
        <p:blipFill>
          <a:blip r:embed="rId3">
            <a:alphaModFix/>
          </a:blip>
          <a:stretch>
            <a:fillRect/>
          </a:stretch>
        </p:blipFill>
        <p:spPr>
          <a:xfrm>
            <a:off x="385025" y="805500"/>
            <a:ext cx="1762576" cy="3657026"/>
          </a:xfrm>
          <a:prstGeom prst="rect">
            <a:avLst/>
          </a:prstGeom>
          <a:noFill/>
          <a:ln>
            <a:noFill/>
          </a:ln>
        </p:spPr>
      </p:pic>
      <p:pic>
        <p:nvPicPr>
          <p:cNvPr id="165" name="Google Shape;165;p25"/>
          <p:cNvPicPr preferRelativeResize="0"/>
          <p:nvPr/>
        </p:nvPicPr>
        <p:blipFill>
          <a:blip r:embed="rId4">
            <a:alphaModFix/>
          </a:blip>
          <a:stretch>
            <a:fillRect/>
          </a:stretch>
        </p:blipFill>
        <p:spPr>
          <a:xfrm>
            <a:off x="2455026" y="1599875"/>
            <a:ext cx="1780079" cy="2068275"/>
          </a:xfrm>
          <a:prstGeom prst="rect">
            <a:avLst/>
          </a:prstGeom>
          <a:noFill/>
          <a:ln>
            <a:noFill/>
          </a:ln>
        </p:spPr>
      </p:pic>
      <p:pic>
        <p:nvPicPr>
          <p:cNvPr id="166" name="Google Shape;166;p25"/>
          <p:cNvPicPr preferRelativeResize="0"/>
          <p:nvPr/>
        </p:nvPicPr>
        <p:blipFill>
          <a:blip r:embed="rId5">
            <a:alphaModFix/>
          </a:blip>
          <a:stretch>
            <a:fillRect/>
          </a:stretch>
        </p:blipFill>
        <p:spPr>
          <a:xfrm>
            <a:off x="4928475" y="3727974"/>
            <a:ext cx="3791275" cy="1066725"/>
          </a:xfrm>
          <a:prstGeom prst="rect">
            <a:avLst/>
          </a:prstGeom>
          <a:noFill/>
          <a:ln>
            <a:noFill/>
          </a:ln>
        </p:spPr>
      </p:pic>
      <p:pic>
        <p:nvPicPr>
          <p:cNvPr id="167" name="Google Shape;167;p25"/>
          <p:cNvPicPr preferRelativeResize="0"/>
          <p:nvPr/>
        </p:nvPicPr>
        <p:blipFill>
          <a:blip r:embed="rId6">
            <a:alphaModFix/>
          </a:blip>
          <a:stretch>
            <a:fillRect/>
          </a:stretch>
        </p:blipFill>
        <p:spPr>
          <a:xfrm>
            <a:off x="5973501" y="86025"/>
            <a:ext cx="1562850" cy="1467725"/>
          </a:xfrm>
          <a:prstGeom prst="rect">
            <a:avLst/>
          </a:prstGeom>
          <a:noFill/>
          <a:ln>
            <a:noFill/>
          </a:ln>
        </p:spPr>
      </p:pic>
      <p:pic>
        <p:nvPicPr>
          <p:cNvPr id="168" name="Google Shape;168;p25"/>
          <p:cNvPicPr preferRelativeResize="0"/>
          <p:nvPr/>
        </p:nvPicPr>
        <p:blipFill>
          <a:blip r:embed="rId7">
            <a:alphaModFix/>
          </a:blip>
          <a:stretch>
            <a:fillRect/>
          </a:stretch>
        </p:blipFill>
        <p:spPr>
          <a:xfrm>
            <a:off x="4995575" y="1893300"/>
            <a:ext cx="3377930" cy="1467726"/>
          </a:xfrm>
          <a:prstGeom prst="rect">
            <a:avLst/>
          </a:prstGeom>
          <a:noFill/>
          <a:ln>
            <a:noFill/>
          </a:ln>
        </p:spPr>
      </p:pic>
      <p:sp>
        <p:nvSpPr>
          <p:cNvPr id="169" name="Google Shape;169;p25"/>
          <p:cNvSpPr txBox="1"/>
          <p:nvPr/>
        </p:nvSpPr>
        <p:spPr>
          <a:xfrm>
            <a:off x="131375" y="4462525"/>
            <a:ext cx="3996000" cy="58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1"/>
                </a:solidFill>
              </a:rPr>
              <a:t> </a:t>
            </a:r>
            <a:r>
              <a:rPr lang="en" sz="1300">
                <a:solidFill>
                  <a:schemeClr val="dk1"/>
                </a:solidFill>
                <a:highlight>
                  <a:srgbClr val="C9DAF8"/>
                </a:highlight>
              </a:rPr>
              <a:t>Deep Learning - Adam Optimizer </a:t>
            </a:r>
            <a:endParaRPr sz="1300">
              <a:solidFill>
                <a:schemeClr val="dk1"/>
              </a:solidFill>
              <a:highlight>
                <a:srgbClr val="C9DAF8"/>
              </a:highlight>
            </a:endParaRPr>
          </a:p>
          <a:p>
            <a:pPr indent="0" lvl="0" marL="0" rtl="0" algn="l">
              <a:spcBef>
                <a:spcPts val="0"/>
              </a:spcBef>
              <a:spcAft>
                <a:spcPts val="0"/>
              </a:spcAft>
              <a:buNone/>
            </a:pPr>
            <a:r>
              <a:rPr lang="en" sz="1300">
                <a:solidFill>
                  <a:schemeClr val="dk1"/>
                </a:solidFill>
                <a:highlight>
                  <a:srgbClr val="C9DAF8"/>
                </a:highlight>
              </a:rPr>
              <a:t>(Neural Network - Supervised Learning)</a:t>
            </a:r>
            <a:endParaRPr sz="1300">
              <a:solidFill>
                <a:schemeClr val="dk1"/>
              </a:solidFill>
              <a:highlight>
                <a:srgbClr val="C9DAF8"/>
              </a:highlight>
            </a:endParaRPr>
          </a:p>
        </p:txBody>
      </p:sp>
      <p:sp>
        <p:nvSpPr>
          <p:cNvPr id="170" name="Google Shape;170;p25"/>
          <p:cNvSpPr txBox="1"/>
          <p:nvPr/>
        </p:nvSpPr>
        <p:spPr>
          <a:xfrm>
            <a:off x="2408275" y="121975"/>
            <a:ext cx="2407200" cy="429600"/>
          </a:xfrm>
          <a:prstGeom prst="rect">
            <a:avLst/>
          </a:prstGeom>
          <a:noFill/>
          <a:ln>
            <a:noFill/>
          </a:ln>
          <a:effectLst>
            <a:reflection blurRad="0" dir="0" dist="0" endA="0" fadeDir="5400012" kx="0" rotWithShape="0" algn="bl" stA="11000" stPos="0" sy="-100000" ky="0"/>
          </a:effectLst>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2400" u="sng">
                <a:solidFill>
                  <a:srgbClr val="434343"/>
                </a:solidFill>
                <a:latin typeface="Proxima Nova"/>
                <a:ea typeface="Proxima Nova"/>
                <a:cs typeface="Proxima Nova"/>
                <a:sym typeface="Proxima Nova"/>
              </a:rPr>
              <a:t>5 Models Tested</a:t>
            </a:r>
            <a:endParaRPr sz="2400" u="sng">
              <a:solidFill>
                <a:srgbClr val="434343"/>
              </a:solidFill>
              <a:latin typeface="Proxima Nova"/>
              <a:ea typeface="Proxima Nova"/>
              <a:cs typeface="Proxima Nova"/>
              <a:sym typeface="Proxima Nova"/>
            </a:endParaRPr>
          </a:p>
        </p:txBody>
      </p:sp>
      <p:sp>
        <p:nvSpPr>
          <p:cNvPr id="171" name="Google Shape;171;p25"/>
          <p:cNvSpPr txBox="1"/>
          <p:nvPr/>
        </p:nvSpPr>
        <p:spPr>
          <a:xfrm>
            <a:off x="2431175" y="3575575"/>
            <a:ext cx="4119300" cy="58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1"/>
                </a:solidFill>
              </a:rPr>
              <a:t> </a:t>
            </a:r>
            <a:r>
              <a:rPr lang="en" sz="1300">
                <a:solidFill>
                  <a:schemeClr val="dk1"/>
                </a:solidFill>
                <a:highlight>
                  <a:srgbClr val="D9EAD3"/>
                </a:highlight>
              </a:rPr>
              <a:t>Logistic Regression </a:t>
            </a:r>
            <a:endParaRPr sz="1300">
              <a:solidFill>
                <a:schemeClr val="dk1"/>
              </a:solidFill>
              <a:highlight>
                <a:srgbClr val="D9EAD3"/>
              </a:highlight>
            </a:endParaRPr>
          </a:p>
          <a:p>
            <a:pPr indent="0" lvl="0" marL="0" rtl="0" algn="l">
              <a:spcBef>
                <a:spcPts val="0"/>
              </a:spcBef>
              <a:spcAft>
                <a:spcPts val="0"/>
              </a:spcAft>
              <a:buNone/>
            </a:pPr>
            <a:r>
              <a:rPr lang="en" sz="1300">
                <a:solidFill>
                  <a:schemeClr val="dk1"/>
                </a:solidFill>
                <a:highlight>
                  <a:srgbClr val="D9EAD3"/>
                </a:highlight>
              </a:rPr>
              <a:t>(Linear Model - Classification)</a:t>
            </a:r>
            <a:endParaRPr sz="1300">
              <a:solidFill>
                <a:schemeClr val="dk1"/>
              </a:solidFill>
              <a:highlight>
                <a:srgbClr val="D9EAD3"/>
              </a:highlight>
            </a:endParaRPr>
          </a:p>
        </p:txBody>
      </p:sp>
      <p:sp>
        <p:nvSpPr>
          <p:cNvPr id="172" name="Google Shape;172;p25"/>
          <p:cNvSpPr txBox="1"/>
          <p:nvPr/>
        </p:nvSpPr>
        <p:spPr>
          <a:xfrm>
            <a:off x="4618725" y="1496425"/>
            <a:ext cx="5100000" cy="30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1"/>
                </a:solidFill>
                <a:highlight>
                  <a:srgbClr val="F4CCCC"/>
                </a:highlight>
              </a:rPr>
              <a:t>Decision Tree Classifier (Tree-Based Model - Classification)</a:t>
            </a:r>
            <a:endParaRPr sz="1300">
              <a:solidFill>
                <a:schemeClr val="dk1"/>
              </a:solidFill>
              <a:highlight>
                <a:srgbClr val="F4CCCC"/>
              </a:highlight>
            </a:endParaRPr>
          </a:p>
        </p:txBody>
      </p:sp>
      <p:sp>
        <p:nvSpPr>
          <p:cNvPr id="173" name="Google Shape;173;p25"/>
          <p:cNvSpPr txBox="1"/>
          <p:nvPr/>
        </p:nvSpPr>
        <p:spPr>
          <a:xfrm>
            <a:off x="4455650" y="3317400"/>
            <a:ext cx="5100000" cy="30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1"/>
                </a:solidFill>
                <a:highlight>
                  <a:srgbClr val="FFE599"/>
                </a:highlight>
              </a:rPr>
              <a:t>Random Forest Classifier (Ensemble Learning - Classification)</a:t>
            </a:r>
            <a:endParaRPr sz="1300">
              <a:solidFill>
                <a:schemeClr val="dk1"/>
              </a:solidFill>
              <a:highlight>
                <a:srgbClr val="FFE599"/>
              </a:highlight>
            </a:endParaRPr>
          </a:p>
        </p:txBody>
      </p:sp>
      <p:sp>
        <p:nvSpPr>
          <p:cNvPr id="174" name="Google Shape;174;p25"/>
          <p:cNvSpPr txBox="1"/>
          <p:nvPr/>
        </p:nvSpPr>
        <p:spPr>
          <a:xfrm>
            <a:off x="3541200" y="4794700"/>
            <a:ext cx="6177600" cy="30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1"/>
                </a:solidFill>
                <a:highlight>
                  <a:srgbClr val="D9D2E9"/>
                </a:highlight>
              </a:rPr>
              <a:t>XGBoost (Extreme Gradient Boosting - Ensemble Learning - Classification)</a:t>
            </a:r>
            <a:endParaRPr sz="1300">
              <a:solidFill>
                <a:schemeClr val="dk1"/>
              </a:solidFill>
              <a:highlight>
                <a:srgbClr val="D9D2E9"/>
              </a:highlight>
            </a:endParaRPr>
          </a:p>
        </p:txBody>
      </p:sp>
      <p:sp>
        <p:nvSpPr>
          <p:cNvPr id="175" name="Google Shape;175;p25"/>
          <p:cNvSpPr/>
          <p:nvPr/>
        </p:nvSpPr>
        <p:spPr>
          <a:xfrm>
            <a:off x="5980175" y="4293100"/>
            <a:ext cx="315600" cy="2469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176" name="Google Shape;176;p25"/>
          <p:cNvSpPr/>
          <p:nvPr/>
        </p:nvSpPr>
        <p:spPr>
          <a:xfrm>
            <a:off x="7392925" y="4293100"/>
            <a:ext cx="315600" cy="2469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180" name="Shape 180"/>
        <p:cNvGrpSpPr/>
        <p:nvPr/>
      </p:nvGrpSpPr>
      <p:grpSpPr>
        <a:xfrm>
          <a:off x="0" y="0"/>
          <a:ext cx="0" cy="0"/>
          <a:chOff x="0" y="0"/>
          <a:chExt cx="0" cy="0"/>
        </a:xfrm>
      </p:grpSpPr>
      <p:pic>
        <p:nvPicPr>
          <p:cNvPr id="181" name="Google Shape;181;p26"/>
          <p:cNvPicPr preferRelativeResize="0"/>
          <p:nvPr/>
        </p:nvPicPr>
        <p:blipFill>
          <a:blip r:embed="rId3">
            <a:alphaModFix/>
          </a:blip>
          <a:stretch>
            <a:fillRect/>
          </a:stretch>
        </p:blipFill>
        <p:spPr>
          <a:xfrm>
            <a:off x="385025" y="805500"/>
            <a:ext cx="1762576" cy="3657026"/>
          </a:xfrm>
          <a:prstGeom prst="rect">
            <a:avLst/>
          </a:prstGeom>
          <a:noFill/>
          <a:ln>
            <a:noFill/>
          </a:ln>
        </p:spPr>
      </p:pic>
      <p:pic>
        <p:nvPicPr>
          <p:cNvPr id="182" name="Google Shape;182;p26"/>
          <p:cNvPicPr preferRelativeResize="0"/>
          <p:nvPr/>
        </p:nvPicPr>
        <p:blipFill>
          <a:blip r:embed="rId4">
            <a:alphaModFix/>
          </a:blip>
          <a:stretch>
            <a:fillRect/>
          </a:stretch>
        </p:blipFill>
        <p:spPr>
          <a:xfrm>
            <a:off x="2455026" y="1599875"/>
            <a:ext cx="1780079" cy="2068275"/>
          </a:xfrm>
          <a:prstGeom prst="rect">
            <a:avLst/>
          </a:prstGeom>
          <a:noFill/>
          <a:ln>
            <a:noFill/>
          </a:ln>
        </p:spPr>
      </p:pic>
      <p:pic>
        <p:nvPicPr>
          <p:cNvPr id="183" name="Google Shape;183;p26"/>
          <p:cNvPicPr preferRelativeResize="0"/>
          <p:nvPr/>
        </p:nvPicPr>
        <p:blipFill>
          <a:blip r:embed="rId5">
            <a:alphaModFix/>
          </a:blip>
          <a:stretch>
            <a:fillRect/>
          </a:stretch>
        </p:blipFill>
        <p:spPr>
          <a:xfrm>
            <a:off x="5973501" y="86025"/>
            <a:ext cx="1562850" cy="1467725"/>
          </a:xfrm>
          <a:prstGeom prst="rect">
            <a:avLst/>
          </a:prstGeom>
          <a:noFill/>
          <a:ln>
            <a:noFill/>
          </a:ln>
        </p:spPr>
      </p:pic>
      <p:pic>
        <p:nvPicPr>
          <p:cNvPr id="184" name="Google Shape;184;p26"/>
          <p:cNvPicPr preferRelativeResize="0"/>
          <p:nvPr/>
        </p:nvPicPr>
        <p:blipFill>
          <a:blip r:embed="rId6">
            <a:alphaModFix/>
          </a:blip>
          <a:stretch>
            <a:fillRect/>
          </a:stretch>
        </p:blipFill>
        <p:spPr>
          <a:xfrm>
            <a:off x="4995575" y="1893300"/>
            <a:ext cx="3377930" cy="1467726"/>
          </a:xfrm>
          <a:prstGeom prst="rect">
            <a:avLst/>
          </a:prstGeom>
          <a:noFill/>
          <a:ln>
            <a:noFill/>
          </a:ln>
        </p:spPr>
      </p:pic>
      <p:sp>
        <p:nvSpPr>
          <p:cNvPr id="185" name="Google Shape;185;p26"/>
          <p:cNvSpPr txBox="1"/>
          <p:nvPr/>
        </p:nvSpPr>
        <p:spPr>
          <a:xfrm>
            <a:off x="131375" y="4462525"/>
            <a:ext cx="2518500" cy="30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1"/>
                </a:solidFill>
                <a:highlight>
                  <a:srgbClr val="C9DAF8"/>
                </a:highlight>
              </a:rPr>
              <a:t>Deep-Adam - MinMax Scaler</a:t>
            </a:r>
            <a:endParaRPr sz="1300">
              <a:solidFill>
                <a:schemeClr val="dk1"/>
              </a:solidFill>
              <a:highlight>
                <a:srgbClr val="C9DAF8"/>
              </a:highlight>
            </a:endParaRPr>
          </a:p>
        </p:txBody>
      </p:sp>
      <p:sp>
        <p:nvSpPr>
          <p:cNvPr id="186" name="Google Shape;186;p26"/>
          <p:cNvSpPr txBox="1"/>
          <p:nvPr/>
        </p:nvSpPr>
        <p:spPr>
          <a:xfrm>
            <a:off x="1951075" y="121975"/>
            <a:ext cx="3711000" cy="414900"/>
          </a:xfrm>
          <a:prstGeom prst="rect">
            <a:avLst/>
          </a:prstGeom>
          <a:noFill/>
          <a:ln>
            <a:noFill/>
          </a:ln>
          <a:effectLst>
            <a:reflection blurRad="0" dir="0" dist="0" endA="0" fadeDir="5400012" kx="0" rotWithShape="0" algn="bl" stA="10000" stPos="0" sy="-100000" ky="0"/>
          </a:effectLst>
        </p:spPr>
        <p:txBody>
          <a:bodyPr anchorCtr="0" anchor="t" bIns="91425" lIns="91425" spcFirstLastPara="1" rIns="91425" wrap="square" tIns="91425">
            <a:noAutofit/>
          </a:bodyPr>
          <a:lstStyle/>
          <a:p>
            <a:pPr indent="0" lvl="0" marL="0" rtl="0" algn="l">
              <a:spcBef>
                <a:spcPts val="0"/>
              </a:spcBef>
              <a:spcAft>
                <a:spcPts val="0"/>
              </a:spcAft>
              <a:buNone/>
            </a:pPr>
            <a:r>
              <a:rPr lang="en" sz="2400" u="sng">
                <a:solidFill>
                  <a:srgbClr val="434343"/>
                </a:solidFill>
                <a:latin typeface="Proxima Nova"/>
                <a:ea typeface="Proxima Nova"/>
                <a:cs typeface="Proxima Nova"/>
                <a:sym typeface="Proxima Nova"/>
              </a:rPr>
              <a:t>Optimal DataSet Formats</a:t>
            </a:r>
            <a:endParaRPr sz="2400" u="sng">
              <a:solidFill>
                <a:srgbClr val="434343"/>
              </a:solidFill>
              <a:latin typeface="Proxima Nova"/>
              <a:ea typeface="Proxima Nova"/>
              <a:cs typeface="Proxima Nova"/>
              <a:sym typeface="Proxima Nova"/>
            </a:endParaRPr>
          </a:p>
        </p:txBody>
      </p:sp>
      <p:sp>
        <p:nvSpPr>
          <p:cNvPr id="187" name="Google Shape;187;p26"/>
          <p:cNvSpPr txBox="1"/>
          <p:nvPr/>
        </p:nvSpPr>
        <p:spPr>
          <a:xfrm>
            <a:off x="2278787" y="3727975"/>
            <a:ext cx="2518500" cy="30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1"/>
                </a:solidFill>
                <a:highlight>
                  <a:srgbClr val="D9EAD3"/>
                </a:highlight>
              </a:rPr>
              <a:t>LogReg - Standard Scaler</a:t>
            </a:r>
            <a:endParaRPr sz="1300">
              <a:solidFill>
                <a:schemeClr val="dk1"/>
              </a:solidFill>
              <a:highlight>
                <a:srgbClr val="D9EAD3"/>
              </a:highlight>
            </a:endParaRPr>
          </a:p>
        </p:txBody>
      </p:sp>
      <p:sp>
        <p:nvSpPr>
          <p:cNvPr id="188" name="Google Shape;188;p26"/>
          <p:cNvSpPr txBox="1"/>
          <p:nvPr/>
        </p:nvSpPr>
        <p:spPr>
          <a:xfrm>
            <a:off x="5425300" y="1534525"/>
            <a:ext cx="3294300" cy="30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1"/>
                </a:solidFill>
                <a:highlight>
                  <a:srgbClr val="F4CCCC"/>
                </a:highlight>
              </a:rPr>
              <a:t>Decision Tree - no encoding necessary</a:t>
            </a:r>
            <a:endParaRPr sz="1300">
              <a:solidFill>
                <a:schemeClr val="dk1"/>
              </a:solidFill>
              <a:highlight>
                <a:srgbClr val="F4CCCC"/>
              </a:highlight>
            </a:endParaRPr>
          </a:p>
        </p:txBody>
      </p:sp>
      <p:sp>
        <p:nvSpPr>
          <p:cNvPr id="189" name="Google Shape;189;p26"/>
          <p:cNvSpPr txBox="1"/>
          <p:nvPr/>
        </p:nvSpPr>
        <p:spPr>
          <a:xfrm>
            <a:off x="5488775" y="3317400"/>
            <a:ext cx="3294300" cy="30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1"/>
                </a:solidFill>
                <a:highlight>
                  <a:srgbClr val="FFE599"/>
                </a:highlight>
              </a:rPr>
              <a:t>Random Forest - One-Hot Integer</a:t>
            </a:r>
            <a:endParaRPr sz="1300">
              <a:solidFill>
                <a:schemeClr val="dk1"/>
              </a:solidFill>
              <a:highlight>
                <a:srgbClr val="FFE599"/>
              </a:highlight>
            </a:endParaRPr>
          </a:p>
        </p:txBody>
      </p:sp>
      <p:sp>
        <p:nvSpPr>
          <p:cNvPr id="190" name="Google Shape;190;p26"/>
          <p:cNvSpPr txBox="1"/>
          <p:nvPr/>
        </p:nvSpPr>
        <p:spPr>
          <a:xfrm>
            <a:off x="5560825" y="4794700"/>
            <a:ext cx="3294300" cy="30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1"/>
                </a:solidFill>
                <a:highlight>
                  <a:srgbClr val="D9D2E9"/>
                </a:highlight>
              </a:rPr>
              <a:t>XGBoost - MinMax Scaler</a:t>
            </a:r>
            <a:endParaRPr sz="1300">
              <a:solidFill>
                <a:schemeClr val="dk1"/>
              </a:solidFill>
              <a:highlight>
                <a:srgbClr val="D9D2E9"/>
              </a:highlight>
            </a:endParaRPr>
          </a:p>
        </p:txBody>
      </p:sp>
      <p:pic>
        <p:nvPicPr>
          <p:cNvPr id="191" name="Google Shape;191;p26"/>
          <p:cNvPicPr preferRelativeResize="0"/>
          <p:nvPr/>
        </p:nvPicPr>
        <p:blipFill>
          <a:blip r:embed="rId7">
            <a:alphaModFix/>
          </a:blip>
          <a:stretch>
            <a:fillRect/>
          </a:stretch>
        </p:blipFill>
        <p:spPr>
          <a:xfrm>
            <a:off x="4928475" y="3727974"/>
            <a:ext cx="3791275" cy="1066725"/>
          </a:xfrm>
          <a:prstGeom prst="rect">
            <a:avLst/>
          </a:prstGeom>
          <a:noFill/>
          <a:ln>
            <a:noFill/>
          </a:ln>
        </p:spPr>
      </p:pic>
      <p:sp>
        <p:nvSpPr>
          <p:cNvPr id="192" name="Google Shape;192;p26"/>
          <p:cNvSpPr/>
          <p:nvPr/>
        </p:nvSpPr>
        <p:spPr>
          <a:xfrm>
            <a:off x="5980175" y="4293100"/>
            <a:ext cx="315600" cy="2469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193" name="Google Shape;193;p26"/>
          <p:cNvSpPr/>
          <p:nvPr/>
        </p:nvSpPr>
        <p:spPr>
          <a:xfrm>
            <a:off x="7392925" y="4293100"/>
            <a:ext cx="315600" cy="2469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197" name="Shape 197"/>
        <p:cNvGrpSpPr/>
        <p:nvPr/>
      </p:nvGrpSpPr>
      <p:grpSpPr>
        <a:xfrm>
          <a:off x="0" y="0"/>
          <a:ext cx="0" cy="0"/>
          <a:chOff x="0" y="0"/>
          <a:chExt cx="0" cy="0"/>
        </a:xfrm>
      </p:grpSpPr>
      <p:pic>
        <p:nvPicPr>
          <p:cNvPr id="198" name="Google Shape;198;p27"/>
          <p:cNvPicPr preferRelativeResize="0"/>
          <p:nvPr/>
        </p:nvPicPr>
        <p:blipFill>
          <a:blip r:embed="rId3">
            <a:alphaModFix/>
          </a:blip>
          <a:stretch>
            <a:fillRect/>
          </a:stretch>
        </p:blipFill>
        <p:spPr>
          <a:xfrm>
            <a:off x="4611088" y="3721775"/>
            <a:ext cx="4419601" cy="1301263"/>
          </a:xfrm>
          <a:prstGeom prst="rect">
            <a:avLst/>
          </a:prstGeom>
          <a:noFill/>
          <a:ln cap="flat" cmpd="sng" w="9525">
            <a:solidFill>
              <a:schemeClr val="dk1"/>
            </a:solidFill>
            <a:prstDash val="solid"/>
            <a:round/>
            <a:headEnd len="sm" w="sm" type="none"/>
            <a:tailEnd len="sm" w="sm" type="none"/>
          </a:ln>
        </p:spPr>
      </p:pic>
      <p:pic>
        <p:nvPicPr>
          <p:cNvPr id="199" name="Google Shape;199;p27"/>
          <p:cNvPicPr preferRelativeResize="0"/>
          <p:nvPr/>
        </p:nvPicPr>
        <p:blipFill rotWithShape="1">
          <a:blip r:embed="rId4">
            <a:alphaModFix/>
          </a:blip>
          <a:srcRect b="5660" l="0" r="0" t="0"/>
          <a:stretch/>
        </p:blipFill>
        <p:spPr>
          <a:xfrm>
            <a:off x="113313" y="3721775"/>
            <a:ext cx="4419602" cy="1301275"/>
          </a:xfrm>
          <a:prstGeom prst="rect">
            <a:avLst/>
          </a:prstGeom>
          <a:noFill/>
          <a:ln cap="flat" cmpd="sng" w="9525">
            <a:solidFill>
              <a:schemeClr val="dk1"/>
            </a:solidFill>
            <a:prstDash val="solid"/>
            <a:round/>
            <a:headEnd len="sm" w="sm" type="none"/>
            <a:tailEnd len="sm" w="sm" type="none"/>
          </a:ln>
        </p:spPr>
      </p:pic>
      <p:sp>
        <p:nvSpPr>
          <p:cNvPr id="200" name="Google Shape;200;p27"/>
          <p:cNvSpPr txBox="1"/>
          <p:nvPr/>
        </p:nvSpPr>
        <p:spPr>
          <a:xfrm>
            <a:off x="975950" y="81375"/>
            <a:ext cx="8550300" cy="47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u="sng">
                <a:solidFill>
                  <a:schemeClr val="dk1"/>
                </a:solidFill>
                <a:latin typeface="Proxima Nova"/>
                <a:ea typeface="Proxima Nova"/>
                <a:cs typeface="Proxima Nova"/>
                <a:sym typeface="Proxima Nova"/>
              </a:rPr>
              <a:t>Split FEATURES(X) and TARGET VARIABLE(y), before SCALING </a:t>
            </a:r>
            <a:endParaRPr sz="1800" u="sng">
              <a:solidFill>
                <a:schemeClr val="dk1"/>
              </a:solidFill>
              <a:latin typeface="Proxima Nova"/>
              <a:ea typeface="Proxima Nova"/>
              <a:cs typeface="Proxima Nova"/>
              <a:sym typeface="Proxima Nova"/>
            </a:endParaRPr>
          </a:p>
        </p:txBody>
      </p:sp>
      <p:pic>
        <p:nvPicPr>
          <p:cNvPr id="201" name="Google Shape;201;p27"/>
          <p:cNvPicPr preferRelativeResize="0"/>
          <p:nvPr/>
        </p:nvPicPr>
        <p:blipFill>
          <a:blip r:embed="rId5">
            <a:alphaModFix/>
          </a:blip>
          <a:stretch>
            <a:fillRect/>
          </a:stretch>
        </p:blipFill>
        <p:spPr>
          <a:xfrm>
            <a:off x="2826576" y="712575"/>
            <a:ext cx="3490850" cy="1138325"/>
          </a:xfrm>
          <a:prstGeom prst="rect">
            <a:avLst/>
          </a:prstGeom>
          <a:noFill/>
          <a:ln cap="flat" cmpd="sng" w="9525">
            <a:solidFill>
              <a:schemeClr val="dk1"/>
            </a:solidFill>
            <a:prstDash val="solid"/>
            <a:round/>
            <a:headEnd len="sm" w="sm" type="none"/>
            <a:tailEnd len="sm" w="sm" type="none"/>
          </a:ln>
        </p:spPr>
      </p:pic>
      <p:pic>
        <p:nvPicPr>
          <p:cNvPr id="202" name="Google Shape;202;p27"/>
          <p:cNvPicPr preferRelativeResize="0"/>
          <p:nvPr/>
        </p:nvPicPr>
        <p:blipFill>
          <a:blip r:embed="rId6">
            <a:alphaModFix/>
          </a:blip>
          <a:stretch>
            <a:fillRect/>
          </a:stretch>
        </p:blipFill>
        <p:spPr>
          <a:xfrm>
            <a:off x="534075" y="2032612"/>
            <a:ext cx="3578109" cy="1507450"/>
          </a:xfrm>
          <a:prstGeom prst="rect">
            <a:avLst/>
          </a:prstGeom>
          <a:noFill/>
          <a:ln cap="flat" cmpd="sng" w="9525">
            <a:solidFill>
              <a:schemeClr val="dk1"/>
            </a:solidFill>
            <a:prstDash val="solid"/>
            <a:round/>
            <a:headEnd len="sm" w="sm" type="none"/>
            <a:tailEnd len="sm" w="sm" type="none"/>
          </a:ln>
        </p:spPr>
      </p:pic>
      <p:pic>
        <p:nvPicPr>
          <p:cNvPr id="203" name="Google Shape;203;p27"/>
          <p:cNvPicPr preferRelativeResize="0"/>
          <p:nvPr/>
        </p:nvPicPr>
        <p:blipFill>
          <a:blip r:embed="rId7">
            <a:alphaModFix/>
          </a:blip>
          <a:stretch>
            <a:fillRect/>
          </a:stretch>
        </p:blipFill>
        <p:spPr>
          <a:xfrm>
            <a:off x="5031850" y="2024340"/>
            <a:ext cx="3578100" cy="1523997"/>
          </a:xfrm>
          <a:prstGeom prst="rect">
            <a:avLst/>
          </a:prstGeom>
          <a:noFill/>
          <a:ln cap="flat" cmpd="sng" w="9525">
            <a:solidFill>
              <a:schemeClr val="dk1"/>
            </a:solidFill>
            <a:prstDash val="solid"/>
            <a:round/>
            <a:headEnd len="sm" w="sm" type="none"/>
            <a:tailEnd len="sm" w="sm" type="none"/>
          </a:ln>
        </p:spPr>
      </p:pic>
      <p:sp>
        <p:nvSpPr>
          <p:cNvPr id="204" name="Google Shape;204;p27"/>
          <p:cNvSpPr txBox="1"/>
          <p:nvPr/>
        </p:nvSpPr>
        <p:spPr>
          <a:xfrm>
            <a:off x="534075" y="1545550"/>
            <a:ext cx="1445400" cy="47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u="sng">
                <a:solidFill>
                  <a:schemeClr val="dk1"/>
                </a:solidFill>
                <a:latin typeface="Proxima Nova"/>
                <a:ea typeface="Proxima Nova"/>
                <a:cs typeface="Proxima Nova"/>
                <a:sym typeface="Proxima Nova"/>
              </a:rPr>
              <a:t>STANDARD</a:t>
            </a:r>
            <a:endParaRPr sz="1800" u="sng">
              <a:solidFill>
                <a:schemeClr val="dk1"/>
              </a:solidFill>
              <a:latin typeface="Proxima Nova"/>
              <a:ea typeface="Proxima Nova"/>
              <a:cs typeface="Proxima Nova"/>
              <a:sym typeface="Proxima Nova"/>
            </a:endParaRPr>
          </a:p>
        </p:txBody>
      </p:sp>
      <p:sp>
        <p:nvSpPr>
          <p:cNvPr id="205" name="Google Shape;205;p27"/>
          <p:cNvSpPr txBox="1"/>
          <p:nvPr/>
        </p:nvSpPr>
        <p:spPr>
          <a:xfrm>
            <a:off x="7446850" y="1545550"/>
            <a:ext cx="1163100" cy="47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u="sng">
                <a:solidFill>
                  <a:schemeClr val="dk1"/>
                </a:solidFill>
                <a:latin typeface="Proxima Nova"/>
                <a:ea typeface="Proxima Nova"/>
                <a:cs typeface="Proxima Nova"/>
                <a:sym typeface="Proxima Nova"/>
              </a:rPr>
              <a:t>MINMAX</a:t>
            </a:r>
            <a:endParaRPr sz="1800" u="sng">
              <a:solidFill>
                <a:schemeClr val="dk1"/>
              </a:solidFill>
              <a:latin typeface="Proxima Nova"/>
              <a:ea typeface="Proxima Nova"/>
              <a:cs typeface="Proxima Nova"/>
              <a:sym typeface="Proxima Nova"/>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209" name="Shape 209"/>
        <p:cNvGrpSpPr/>
        <p:nvPr/>
      </p:nvGrpSpPr>
      <p:grpSpPr>
        <a:xfrm>
          <a:off x="0" y="0"/>
          <a:ext cx="0" cy="0"/>
          <a:chOff x="0" y="0"/>
          <a:chExt cx="0" cy="0"/>
        </a:xfrm>
      </p:grpSpPr>
      <p:sp>
        <p:nvSpPr>
          <p:cNvPr id="210" name="Google Shape;210;p28"/>
          <p:cNvSpPr txBox="1"/>
          <p:nvPr/>
        </p:nvSpPr>
        <p:spPr>
          <a:xfrm>
            <a:off x="2110050" y="0"/>
            <a:ext cx="4923900" cy="47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u="sng">
                <a:solidFill>
                  <a:schemeClr val="dk1"/>
                </a:solidFill>
                <a:latin typeface="Proxima Nova"/>
                <a:ea typeface="Proxima Nova"/>
                <a:cs typeface="Proxima Nova"/>
                <a:sym typeface="Proxima Nova"/>
              </a:rPr>
              <a:t>General Parameters for each of the 5 Models</a:t>
            </a:r>
            <a:endParaRPr sz="1800" u="sng">
              <a:solidFill>
                <a:schemeClr val="dk1"/>
              </a:solidFill>
              <a:latin typeface="Proxima Nova"/>
              <a:ea typeface="Proxima Nova"/>
              <a:cs typeface="Proxima Nova"/>
              <a:sym typeface="Proxima Nova"/>
            </a:endParaRPr>
          </a:p>
        </p:txBody>
      </p:sp>
      <p:pic>
        <p:nvPicPr>
          <p:cNvPr id="211" name="Google Shape;211;p28"/>
          <p:cNvPicPr preferRelativeResize="0"/>
          <p:nvPr/>
        </p:nvPicPr>
        <p:blipFill>
          <a:blip r:embed="rId3">
            <a:alphaModFix/>
          </a:blip>
          <a:stretch>
            <a:fillRect/>
          </a:stretch>
        </p:blipFill>
        <p:spPr>
          <a:xfrm>
            <a:off x="530263" y="2197675"/>
            <a:ext cx="4422725" cy="1059200"/>
          </a:xfrm>
          <a:prstGeom prst="rect">
            <a:avLst/>
          </a:prstGeom>
          <a:noFill/>
          <a:ln cap="flat" cmpd="sng" w="38100">
            <a:solidFill>
              <a:srgbClr val="FFE599"/>
            </a:solidFill>
            <a:prstDash val="solid"/>
            <a:round/>
            <a:headEnd len="sm" w="sm" type="none"/>
            <a:tailEnd len="sm" w="sm" type="none"/>
          </a:ln>
        </p:spPr>
      </p:pic>
      <p:sp>
        <p:nvSpPr>
          <p:cNvPr id="212" name="Google Shape;212;p28"/>
          <p:cNvSpPr txBox="1"/>
          <p:nvPr/>
        </p:nvSpPr>
        <p:spPr>
          <a:xfrm>
            <a:off x="472363" y="1866588"/>
            <a:ext cx="3621900" cy="47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u="sng">
                <a:solidFill>
                  <a:schemeClr val="dk1"/>
                </a:solidFill>
              </a:rPr>
              <a:t>PARAMETERS // Random Forest</a:t>
            </a:r>
            <a:endParaRPr sz="1100" u="sng">
              <a:solidFill>
                <a:schemeClr val="dk1"/>
              </a:solidFill>
            </a:endParaRPr>
          </a:p>
        </p:txBody>
      </p:sp>
      <p:pic>
        <p:nvPicPr>
          <p:cNvPr id="213" name="Google Shape;213;p28"/>
          <p:cNvPicPr preferRelativeResize="0"/>
          <p:nvPr/>
        </p:nvPicPr>
        <p:blipFill>
          <a:blip r:embed="rId4">
            <a:alphaModFix/>
          </a:blip>
          <a:stretch>
            <a:fillRect/>
          </a:stretch>
        </p:blipFill>
        <p:spPr>
          <a:xfrm>
            <a:off x="548575" y="672650"/>
            <a:ext cx="3948792" cy="1189237"/>
          </a:xfrm>
          <a:prstGeom prst="rect">
            <a:avLst/>
          </a:prstGeom>
          <a:noFill/>
          <a:ln cap="flat" cmpd="sng" w="38100">
            <a:solidFill>
              <a:srgbClr val="F4CCCC"/>
            </a:solidFill>
            <a:prstDash val="solid"/>
            <a:round/>
            <a:headEnd len="sm" w="sm" type="none"/>
            <a:tailEnd len="sm" w="sm" type="none"/>
          </a:ln>
        </p:spPr>
      </p:pic>
      <p:sp>
        <p:nvSpPr>
          <p:cNvPr id="214" name="Google Shape;214;p28"/>
          <p:cNvSpPr txBox="1"/>
          <p:nvPr/>
        </p:nvSpPr>
        <p:spPr>
          <a:xfrm>
            <a:off x="472375" y="331613"/>
            <a:ext cx="3621900" cy="47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u="sng">
                <a:solidFill>
                  <a:schemeClr val="dk1"/>
                </a:solidFill>
              </a:rPr>
              <a:t>PARAMETERS // Decision Tree</a:t>
            </a:r>
            <a:endParaRPr sz="1100" u="sng">
              <a:solidFill>
                <a:schemeClr val="dk1"/>
              </a:solidFill>
            </a:endParaRPr>
          </a:p>
        </p:txBody>
      </p:sp>
      <p:pic>
        <p:nvPicPr>
          <p:cNvPr id="215" name="Google Shape;215;p28"/>
          <p:cNvPicPr preferRelativeResize="0"/>
          <p:nvPr/>
        </p:nvPicPr>
        <p:blipFill>
          <a:blip r:embed="rId5">
            <a:alphaModFix/>
          </a:blip>
          <a:stretch>
            <a:fillRect/>
          </a:stretch>
        </p:blipFill>
        <p:spPr>
          <a:xfrm>
            <a:off x="5237950" y="621500"/>
            <a:ext cx="3501726" cy="1293175"/>
          </a:xfrm>
          <a:prstGeom prst="rect">
            <a:avLst/>
          </a:prstGeom>
          <a:noFill/>
          <a:ln cap="flat" cmpd="sng" w="38100">
            <a:solidFill>
              <a:srgbClr val="B6D7A8"/>
            </a:solidFill>
            <a:prstDash val="solid"/>
            <a:round/>
            <a:headEnd len="sm" w="sm" type="none"/>
            <a:tailEnd len="sm" w="sm" type="none"/>
          </a:ln>
        </p:spPr>
      </p:pic>
      <p:sp>
        <p:nvSpPr>
          <p:cNvPr id="216" name="Google Shape;216;p28"/>
          <p:cNvSpPr txBox="1"/>
          <p:nvPr/>
        </p:nvSpPr>
        <p:spPr>
          <a:xfrm>
            <a:off x="5178402" y="318963"/>
            <a:ext cx="4229700" cy="47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u="sng">
                <a:solidFill>
                  <a:schemeClr val="dk1"/>
                </a:solidFill>
              </a:rPr>
              <a:t>PARAMETERS // Logistic Regression</a:t>
            </a:r>
            <a:endParaRPr sz="1100" u="sng">
              <a:solidFill>
                <a:schemeClr val="dk1"/>
              </a:solidFill>
            </a:endParaRPr>
          </a:p>
        </p:txBody>
      </p:sp>
      <p:sp>
        <p:nvSpPr>
          <p:cNvPr id="217" name="Google Shape;217;p28"/>
          <p:cNvSpPr txBox="1"/>
          <p:nvPr/>
        </p:nvSpPr>
        <p:spPr>
          <a:xfrm>
            <a:off x="5161750" y="1911588"/>
            <a:ext cx="3621900" cy="47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u="sng">
                <a:solidFill>
                  <a:schemeClr val="dk1"/>
                </a:solidFill>
              </a:rPr>
              <a:t>PARAMETERS // Deep Learning</a:t>
            </a:r>
            <a:endParaRPr sz="1100" u="sng">
              <a:solidFill>
                <a:schemeClr val="dk1"/>
              </a:solidFill>
            </a:endParaRPr>
          </a:p>
        </p:txBody>
      </p:sp>
      <p:pic>
        <p:nvPicPr>
          <p:cNvPr id="218" name="Google Shape;218;p28"/>
          <p:cNvPicPr preferRelativeResize="0"/>
          <p:nvPr/>
        </p:nvPicPr>
        <p:blipFill>
          <a:blip r:embed="rId6">
            <a:alphaModFix/>
          </a:blip>
          <a:stretch>
            <a:fillRect/>
          </a:stretch>
        </p:blipFill>
        <p:spPr>
          <a:xfrm>
            <a:off x="5237950" y="2267125"/>
            <a:ext cx="3501727" cy="2818150"/>
          </a:xfrm>
          <a:prstGeom prst="rect">
            <a:avLst/>
          </a:prstGeom>
          <a:noFill/>
          <a:ln cap="flat" cmpd="sng" w="38100">
            <a:solidFill>
              <a:srgbClr val="A4C2F4"/>
            </a:solidFill>
            <a:prstDash val="solid"/>
            <a:round/>
            <a:headEnd len="sm" w="sm" type="none"/>
            <a:tailEnd len="sm" w="sm" type="none"/>
          </a:ln>
        </p:spPr>
      </p:pic>
      <p:pic>
        <p:nvPicPr>
          <p:cNvPr id="219" name="Google Shape;219;p28"/>
          <p:cNvPicPr preferRelativeResize="0"/>
          <p:nvPr/>
        </p:nvPicPr>
        <p:blipFill>
          <a:blip r:embed="rId7">
            <a:alphaModFix/>
          </a:blip>
          <a:stretch>
            <a:fillRect/>
          </a:stretch>
        </p:blipFill>
        <p:spPr>
          <a:xfrm>
            <a:off x="561100" y="3559225"/>
            <a:ext cx="4391901" cy="1362585"/>
          </a:xfrm>
          <a:prstGeom prst="rect">
            <a:avLst/>
          </a:prstGeom>
          <a:noFill/>
          <a:ln cap="flat" cmpd="sng" w="38100">
            <a:solidFill>
              <a:srgbClr val="D9D2E9"/>
            </a:solidFill>
            <a:prstDash val="solid"/>
            <a:round/>
            <a:headEnd len="sm" w="sm" type="none"/>
            <a:tailEnd len="sm" w="sm" type="none"/>
          </a:ln>
        </p:spPr>
      </p:pic>
      <p:sp>
        <p:nvSpPr>
          <p:cNvPr id="220" name="Google Shape;220;p28"/>
          <p:cNvSpPr txBox="1"/>
          <p:nvPr/>
        </p:nvSpPr>
        <p:spPr>
          <a:xfrm>
            <a:off x="454063" y="3206750"/>
            <a:ext cx="3082200" cy="47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u="sng">
                <a:solidFill>
                  <a:schemeClr val="dk1"/>
                </a:solidFill>
              </a:rPr>
              <a:t>PARAMETERS // XGBoost</a:t>
            </a:r>
            <a:endParaRPr sz="1100" u="sng">
              <a:solidFill>
                <a:schemeClr val="dk1"/>
              </a:solidFill>
            </a:endParaRPr>
          </a:p>
        </p:txBody>
      </p:sp>
      <p:sp>
        <p:nvSpPr>
          <p:cNvPr id="221" name="Google Shape;221;p28"/>
          <p:cNvSpPr/>
          <p:nvPr/>
        </p:nvSpPr>
        <p:spPr>
          <a:xfrm>
            <a:off x="2503075" y="3124100"/>
            <a:ext cx="385800" cy="1237800"/>
          </a:xfrm>
          <a:prstGeom prst="downArrow">
            <a:avLst>
              <a:gd fmla="val 50000" name="adj1"/>
              <a:gd fmla="val 50000" name="adj2"/>
            </a:avLst>
          </a:prstGeom>
          <a:noFill/>
          <a:ln cap="flat" cmpd="sng" w="28575">
            <a:solidFill>
              <a:srgbClr val="D9D2E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225" name="Shape 225"/>
        <p:cNvGrpSpPr/>
        <p:nvPr/>
      </p:nvGrpSpPr>
      <p:grpSpPr>
        <a:xfrm>
          <a:off x="0" y="0"/>
          <a:ext cx="0" cy="0"/>
          <a:chOff x="0" y="0"/>
          <a:chExt cx="0" cy="0"/>
        </a:xfrm>
      </p:grpSpPr>
      <p:sp>
        <p:nvSpPr>
          <p:cNvPr id="226" name="Google Shape;226;p29"/>
          <p:cNvSpPr txBox="1"/>
          <p:nvPr/>
        </p:nvSpPr>
        <p:spPr>
          <a:xfrm>
            <a:off x="969900" y="602275"/>
            <a:ext cx="3469500" cy="44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50" u="sng">
                <a:solidFill>
                  <a:schemeClr val="dk1"/>
                </a:solidFill>
                <a:highlight>
                  <a:srgbClr val="FFE599"/>
                </a:highlight>
              </a:rPr>
              <a:t>Random Forest</a:t>
            </a:r>
            <a:endParaRPr sz="1050" u="sng">
              <a:solidFill>
                <a:schemeClr val="dk1"/>
              </a:solidFill>
              <a:highlight>
                <a:srgbClr val="FFE599"/>
              </a:highlight>
            </a:endParaRPr>
          </a:p>
        </p:txBody>
      </p:sp>
      <p:sp>
        <p:nvSpPr>
          <p:cNvPr id="227" name="Google Shape;227;p29"/>
          <p:cNvSpPr txBox="1"/>
          <p:nvPr/>
        </p:nvSpPr>
        <p:spPr>
          <a:xfrm>
            <a:off x="3830250" y="2780475"/>
            <a:ext cx="3537000" cy="44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50" u="sng">
                <a:solidFill>
                  <a:schemeClr val="dk1"/>
                </a:solidFill>
                <a:highlight>
                  <a:srgbClr val="D9EAD3"/>
                </a:highlight>
              </a:rPr>
              <a:t>Logistic Regression</a:t>
            </a:r>
            <a:endParaRPr sz="1050" u="sng">
              <a:solidFill>
                <a:schemeClr val="dk1"/>
              </a:solidFill>
              <a:highlight>
                <a:srgbClr val="D9EAD3"/>
              </a:highlight>
            </a:endParaRPr>
          </a:p>
        </p:txBody>
      </p:sp>
      <p:sp>
        <p:nvSpPr>
          <p:cNvPr id="228" name="Google Shape;228;p29"/>
          <p:cNvSpPr txBox="1"/>
          <p:nvPr/>
        </p:nvSpPr>
        <p:spPr>
          <a:xfrm>
            <a:off x="6980600" y="1568400"/>
            <a:ext cx="2299500" cy="44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50" u="sng">
                <a:solidFill>
                  <a:schemeClr val="dk1"/>
                </a:solidFill>
                <a:highlight>
                  <a:srgbClr val="F4CCCC"/>
                </a:highlight>
              </a:rPr>
              <a:t>Decision Tree</a:t>
            </a:r>
            <a:endParaRPr sz="1050" u="sng">
              <a:solidFill>
                <a:schemeClr val="dk1"/>
              </a:solidFill>
              <a:highlight>
                <a:srgbClr val="F4CCCC"/>
              </a:highlight>
            </a:endParaRPr>
          </a:p>
        </p:txBody>
      </p:sp>
      <p:sp>
        <p:nvSpPr>
          <p:cNvPr id="229" name="Google Shape;229;p29"/>
          <p:cNvSpPr txBox="1"/>
          <p:nvPr/>
        </p:nvSpPr>
        <p:spPr>
          <a:xfrm>
            <a:off x="4034450" y="602263"/>
            <a:ext cx="3178200" cy="44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50" u="sng">
                <a:solidFill>
                  <a:schemeClr val="dk1"/>
                </a:solidFill>
                <a:highlight>
                  <a:srgbClr val="D9D2E9"/>
                </a:highlight>
              </a:rPr>
              <a:t>XGBoost</a:t>
            </a:r>
            <a:endParaRPr sz="1050" u="sng">
              <a:solidFill>
                <a:schemeClr val="dk1"/>
              </a:solidFill>
              <a:highlight>
                <a:srgbClr val="D9D2E9"/>
              </a:highlight>
            </a:endParaRPr>
          </a:p>
        </p:txBody>
      </p:sp>
      <p:sp>
        <p:nvSpPr>
          <p:cNvPr id="230" name="Google Shape;230;p29"/>
          <p:cNvSpPr txBox="1"/>
          <p:nvPr/>
        </p:nvSpPr>
        <p:spPr>
          <a:xfrm>
            <a:off x="1066800" y="2810175"/>
            <a:ext cx="3178200" cy="44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50" u="sng">
                <a:solidFill>
                  <a:schemeClr val="dk1"/>
                </a:solidFill>
                <a:highlight>
                  <a:srgbClr val="C9DAF8"/>
                </a:highlight>
              </a:rPr>
              <a:t>Deep Learning</a:t>
            </a:r>
            <a:endParaRPr sz="1050" u="sng">
              <a:solidFill>
                <a:schemeClr val="dk1"/>
              </a:solidFill>
              <a:highlight>
                <a:srgbClr val="C9DAF8"/>
              </a:highlight>
            </a:endParaRPr>
          </a:p>
        </p:txBody>
      </p:sp>
      <p:pic>
        <p:nvPicPr>
          <p:cNvPr id="231" name="Google Shape;231;p29"/>
          <p:cNvPicPr preferRelativeResize="0"/>
          <p:nvPr/>
        </p:nvPicPr>
        <p:blipFill rotWithShape="1">
          <a:blip r:embed="rId3">
            <a:alphaModFix/>
          </a:blip>
          <a:srcRect b="4936" l="0" r="0" t="4328"/>
          <a:stretch/>
        </p:blipFill>
        <p:spPr>
          <a:xfrm>
            <a:off x="3050025" y="1006875"/>
            <a:ext cx="2873100" cy="1688111"/>
          </a:xfrm>
          <a:prstGeom prst="rect">
            <a:avLst/>
          </a:prstGeom>
          <a:noFill/>
          <a:ln cap="flat" cmpd="sng" w="38100">
            <a:solidFill>
              <a:srgbClr val="D9D2E9"/>
            </a:solidFill>
            <a:prstDash val="solid"/>
            <a:round/>
            <a:headEnd len="sm" w="sm" type="none"/>
            <a:tailEnd len="sm" w="sm" type="none"/>
          </a:ln>
        </p:spPr>
      </p:pic>
      <p:pic>
        <p:nvPicPr>
          <p:cNvPr id="232" name="Google Shape;232;p29"/>
          <p:cNvPicPr preferRelativeResize="0"/>
          <p:nvPr/>
        </p:nvPicPr>
        <p:blipFill>
          <a:blip r:embed="rId4">
            <a:alphaModFix/>
          </a:blip>
          <a:stretch>
            <a:fillRect/>
          </a:stretch>
        </p:blipFill>
        <p:spPr>
          <a:xfrm>
            <a:off x="6127375" y="2005076"/>
            <a:ext cx="2786749" cy="1581173"/>
          </a:xfrm>
          <a:prstGeom prst="rect">
            <a:avLst/>
          </a:prstGeom>
          <a:noFill/>
          <a:ln cap="flat" cmpd="sng" w="38100">
            <a:solidFill>
              <a:srgbClr val="F4CCCC"/>
            </a:solidFill>
            <a:prstDash val="solid"/>
            <a:round/>
            <a:headEnd len="sm" w="sm" type="none"/>
            <a:tailEnd len="sm" w="sm" type="none"/>
          </a:ln>
        </p:spPr>
      </p:pic>
      <p:pic>
        <p:nvPicPr>
          <p:cNvPr id="233" name="Google Shape;233;p29"/>
          <p:cNvPicPr preferRelativeResize="0"/>
          <p:nvPr/>
        </p:nvPicPr>
        <p:blipFill>
          <a:blip r:embed="rId5">
            <a:alphaModFix/>
          </a:blip>
          <a:stretch>
            <a:fillRect/>
          </a:stretch>
        </p:blipFill>
        <p:spPr>
          <a:xfrm>
            <a:off x="3092772" y="3171712"/>
            <a:ext cx="2873100" cy="1637359"/>
          </a:xfrm>
          <a:prstGeom prst="rect">
            <a:avLst/>
          </a:prstGeom>
          <a:noFill/>
          <a:ln cap="flat" cmpd="sng" w="38100">
            <a:solidFill>
              <a:srgbClr val="D9EAD3"/>
            </a:solidFill>
            <a:prstDash val="solid"/>
            <a:round/>
            <a:headEnd len="sm" w="sm" type="none"/>
            <a:tailEnd len="sm" w="sm" type="none"/>
          </a:ln>
        </p:spPr>
      </p:pic>
      <p:pic>
        <p:nvPicPr>
          <p:cNvPr id="234" name="Google Shape;234;p29"/>
          <p:cNvPicPr preferRelativeResize="0"/>
          <p:nvPr/>
        </p:nvPicPr>
        <p:blipFill>
          <a:blip r:embed="rId6">
            <a:alphaModFix/>
          </a:blip>
          <a:stretch>
            <a:fillRect/>
          </a:stretch>
        </p:blipFill>
        <p:spPr>
          <a:xfrm>
            <a:off x="150500" y="984876"/>
            <a:ext cx="2724924" cy="1715501"/>
          </a:xfrm>
          <a:prstGeom prst="rect">
            <a:avLst/>
          </a:prstGeom>
          <a:noFill/>
          <a:ln cap="flat" cmpd="sng" w="38100">
            <a:solidFill>
              <a:srgbClr val="FFE599"/>
            </a:solidFill>
            <a:prstDash val="solid"/>
            <a:round/>
            <a:headEnd len="sm" w="sm" type="none"/>
            <a:tailEnd len="sm" w="sm" type="none"/>
          </a:ln>
        </p:spPr>
      </p:pic>
      <p:pic>
        <p:nvPicPr>
          <p:cNvPr id="235" name="Google Shape;235;p29"/>
          <p:cNvPicPr preferRelativeResize="0"/>
          <p:nvPr/>
        </p:nvPicPr>
        <p:blipFill>
          <a:blip r:embed="rId7">
            <a:alphaModFix/>
          </a:blip>
          <a:stretch>
            <a:fillRect/>
          </a:stretch>
        </p:blipFill>
        <p:spPr>
          <a:xfrm>
            <a:off x="142650" y="3181275"/>
            <a:ext cx="2786751" cy="268180"/>
          </a:xfrm>
          <a:prstGeom prst="rect">
            <a:avLst/>
          </a:prstGeom>
          <a:noFill/>
          <a:ln cap="flat" cmpd="sng" w="38100">
            <a:solidFill>
              <a:srgbClr val="C9DAF8"/>
            </a:solidFill>
            <a:prstDash val="solid"/>
            <a:round/>
            <a:headEnd len="sm" w="sm" type="none"/>
            <a:tailEnd len="sm" w="sm" type="none"/>
          </a:ln>
        </p:spPr>
      </p:pic>
      <p:sp>
        <p:nvSpPr>
          <p:cNvPr id="236" name="Google Shape;236;p29"/>
          <p:cNvSpPr txBox="1"/>
          <p:nvPr/>
        </p:nvSpPr>
        <p:spPr>
          <a:xfrm>
            <a:off x="836375" y="0"/>
            <a:ext cx="7696800" cy="32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u="sng">
                <a:solidFill>
                  <a:schemeClr val="dk1"/>
                </a:solidFill>
                <a:latin typeface="Proxima Nova"/>
                <a:ea typeface="Proxima Nova"/>
                <a:cs typeface="Proxima Nova"/>
                <a:sym typeface="Proxima Nova"/>
              </a:rPr>
              <a:t>Accuracy Score, Classification Report, Confusion Matrix  (Integer Dataset )</a:t>
            </a:r>
            <a:endParaRPr sz="1800" u="sng">
              <a:solidFill>
                <a:schemeClr val="dk1"/>
              </a:solidFill>
              <a:latin typeface="Proxima Nova"/>
              <a:ea typeface="Proxima Nova"/>
              <a:cs typeface="Proxima Nova"/>
              <a:sym typeface="Proxima Nova"/>
            </a:endParaRPr>
          </a:p>
        </p:txBody>
      </p:sp>
      <p:sp>
        <p:nvSpPr>
          <p:cNvPr id="237" name="Google Shape;237;p29"/>
          <p:cNvSpPr/>
          <p:nvPr/>
        </p:nvSpPr>
        <p:spPr>
          <a:xfrm rot="3000742">
            <a:off x="-22099" y="489169"/>
            <a:ext cx="568141" cy="400360"/>
          </a:xfrm>
          <a:prstGeom prst="rightArrow">
            <a:avLst>
              <a:gd fmla="val 50000" name="adj1"/>
              <a:gd fmla="val 50000" name="adj2"/>
            </a:avLst>
          </a:prstGeom>
          <a:noFill/>
          <a:ln cap="flat" cmpd="sng" w="38100">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38" name="Google Shape;238;p29"/>
          <p:cNvSpPr/>
          <p:nvPr/>
        </p:nvSpPr>
        <p:spPr>
          <a:xfrm rot="3000742">
            <a:off x="3101951" y="489169"/>
            <a:ext cx="568141" cy="400360"/>
          </a:xfrm>
          <a:prstGeom prst="rightArrow">
            <a:avLst>
              <a:gd fmla="val 50000" name="adj1"/>
              <a:gd fmla="val 50000" name="adj2"/>
            </a:avLst>
          </a:prstGeom>
          <a:noFill/>
          <a:ln cap="flat" cmpd="sng" w="38100">
            <a:solidFill>
              <a:srgbClr val="D9D2E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39" name="Google Shape;239;p29"/>
          <p:cNvSpPr/>
          <p:nvPr/>
        </p:nvSpPr>
        <p:spPr>
          <a:xfrm rot="-2938741">
            <a:off x="3058947" y="3458924"/>
            <a:ext cx="568612" cy="400213"/>
          </a:xfrm>
          <a:prstGeom prst="rightArrow">
            <a:avLst>
              <a:gd fmla="val 50000" name="adj1"/>
              <a:gd fmla="val 50000" name="adj2"/>
            </a:avLst>
          </a:prstGeom>
          <a:noFill/>
          <a:ln cap="flat" cmpd="sng" w="38100">
            <a:solidFill>
              <a:srgbClr val="D9EAD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0" name="Google Shape;240;p29"/>
          <p:cNvSpPr/>
          <p:nvPr/>
        </p:nvSpPr>
        <p:spPr>
          <a:xfrm>
            <a:off x="6757650" y="2251225"/>
            <a:ext cx="1037400" cy="447300"/>
          </a:xfrm>
          <a:prstGeom prst="rect">
            <a:avLst/>
          </a:prstGeom>
          <a:noFill/>
          <a:ln cap="flat" cmpd="sng" w="38100">
            <a:solidFill>
              <a:srgbClr val="F4CCC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1" name="Google Shape;241;p29"/>
          <p:cNvSpPr/>
          <p:nvPr/>
        </p:nvSpPr>
        <p:spPr>
          <a:xfrm rot="-2938741">
            <a:off x="1120147" y="3512924"/>
            <a:ext cx="568612" cy="400213"/>
          </a:xfrm>
          <a:prstGeom prst="rightArrow">
            <a:avLst>
              <a:gd fmla="val 50000" name="adj1"/>
              <a:gd fmla="val 50000" name="adj2"/>
            </a:avLst>
          </a:prstGeom>
          <a:noFill/>
          <a:ln cap="flat" cmpd="sng" w="38100">
            <a:solidFill>
              <a:srgbClr val="C9DAF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245" name="Shape 245"/>
        <p:cNvGrpSpPr/>
        <p:nvPr/>
      </p:nvGrpSpPr>
      <p:grpSpPr>
        <a:xfrm>
          <a:off x="0" y="0"/>
          <a:ext cx="0" cy="0"/>
          <a:chOff x="0" y="0"/>
          <a:chExt cx="0" cy="0"/>
        </a:xfrm>
      </p:grpSpPr>
      <p:sp>
        <p:nvSpPr>
          <p:cNvPr id="246" name="Google Shape;246;p30"/>
          <p:cNvSpPr txBox="1"/>
          <p:nvPr/>
        </p:nvSpPr>
        <p:spPr>
          <a:xfrm>
            <a:off x="1945300" y="296800"/>
            <a:ext cx="6218400" cy="47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u="sng">
                <a:solidFill>
                  <a:schemeClr val="dk1"/>
                </a:solidFill>
                <a:latin typeface="Proxima Nova"/>
                <a:ea typeface="Proxima Nova"/>
                <a:cs typeface="Proxima Nova"/>
                <a:sym typeface="Proxima Nova"/>
              </a:rPr>
              <a:t>TABLE // Accuracy Scores &amp; Confusion Matrix</a:t>
            </a:r>
            <a:endParaRPr sz="1800" u="sng">
              <a:solidFill>
                <a:schemeClr val="dk1"/>
              </a:solidFill>
              <a:latin typeface="Proxima Nova"/>
              <a:ea typeface="Proxima Nova"/>
              <a:cs typeface="Proxima Nova"/>
              <a:sym typeface="Proxima Nova"/>
            </a:endParaRPr>
          </a:p>
        </p:txBody>
      </p:sp>
      <p:sp>
        <p:nvSpPr>
          <p:cNvPr id="247" name="Google Shape;247;p30"/>
          <p:cNvSpPr txBox="1"/>
          <p:nvPr/>
        </p:nvSpPr>
        <p:spPr>
          <a:xfrm>
            <a:off x="807600" y="4076175"/>
            <a:ext cx="4297800" cy="82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dk1"/>
                </a:solidFill>
                <a:latin typeface="Proxima Nova"/>
                <a:ea typeface="Proxima Nova"/>
                <a:cs typeface="Proxima Nova"/>
                <a:sym typeface="Proxima Nova"/>
              </a:rPr>
              <a:t>…</a:t>
            </a:r>
            <a:r>
              <a:rPr lang="en" sz="1600">
                <a:solidFill>
                  <a:schemeClr val="dk1"/>
                </a:solidFill>
                <a:latin typeface="Proxima Nova"/>
                <a:ea typeface="Proxima Nova"/>
                <a:cs typeface="Proxima Nova"/>
                <a:sym typeface="Proxima Nova"/>
              </a:rPr>
              <a:t>thus move forward with Optimizing:  </a:t>
            </a:r>
            <a:endParaRPr sz="1600">
              <a:solidFill>
                <a:schemeClr val="dk1"/>
              </a:solidFill>
              <a:latin typeface="Proxima Nova"/>
              <a:ea typeface="Proxima Nova"/>
              <a:cs typeface="Proxima Nova"/>
              <a:sym typeface="Proxima Nova"/>
            </a:endParaRPr>
          </a:p>
          <a:p>
            <a:pPr indent="0" lvl="0" marL="0" rtl="0" algn="l">
              <a:spcBef>
                <a:spcPts val="0"/>
              </a:spcBef>
              <a:spcAft>
                <a:spcPts val="0"/>
              </a:spcAft>
              <a:buNone/>
            </a:pPr>
            <a:r>
              <a:rPr lang="en" sz="1600">
                <a:solidFill>
                  <a:schemeClr val="dk1"/>
                </a:solidFill>
                <a:latin typeface="Proxima Nova"/>
                <a:ea typeface="Proxima Nova"/>
                <a:cs typeface="Proxima Nova"/>
                <a:sym typeface="Proxima Nova"/>
              </a:rPr>
              <a:t>RANDOM FOREST CLASSIFIER ==&gt;</a:t>
            </a:r>
            <a:endParaRPr sz="1600">
              <a:solidFill>
                <a:schemeClr val="dk1"/>
              </a:solidFill>
              <a:latin typeface="Proxima Nova"/>
              <a:ea typeface="Proxima Nova"/>
              <a:cs typeface="Proxima Nova"/>
              <a:sym typeface="Proxima Nova"/>
            </a:endParaRPr>
          </a:p>
        </p:txBody>
      </p:sp>
      <p:pic>
        <p:nvPicPr>
          <p:cNvPr id="248" name="Google Shape;248;p30"/>
          <p:cNvPicPr preferRelativeResize="0"/>
          <p:nvPr/>
        </p:nvPicPr>
        <p:blipFill>
          <a:blip r:embed="rId3">
            <a:alphaModFix/>
          </a:blip>
          <a:stretch>
            <a:fillRect/>
          </a:stretch>
        </p:blipFill>
        <p:spPr>
          <a:xfrm>
            <a:off x="4699075" y="3916975"/>
            <a:ext cx="2207451" cy="959150"/>
          </a:xfrm>
          <a:prstGeom prst="rect">
            <a:avLst/>
          </a:prstGeom>
          <a:noFill/>
          <a:ln>
            <a:noFill/>
          </a:ln>
        </p:spPr>
      </p:pic>
      <p:graphicFrame>
        <p:nvGraphicFramePr>
          <p:cNvPr id="249" name="Google Shape;249;p30"/>
          <p:cNvGraphicFramePr/>
          <p:nvPr/>
        </p:nvGraphicFramePr>
        <p:xfrm>
          <a:off x="182800" y="863325"/>
          <a:ext cx="3000000" cy="3000000"/>
        </p:xfrm>
        <a:graphic>
          <a:graphicData uri="http://schemas.openxmlformats.org/drawingml/2006/table">
            <a:tbl>
              <a:tblPr>
                <a:noFill/>
                <a:tableStyleId>{00EB6B97-0F49-43A4-8A7F-7E0A1EA2D08B}</a:tableStyleId>
              </a:tblPr>
              <a:tblGrid>
                <a:gridCol w="2926125"/>
                <a:gridCol w="2926125"/>
                <a:gridCol w="2926125"/>
              </a:tblGrid>
              <a:tr h="229350">
                <a:tc>
                  <a:txBody>
                    <a:bodyPr/>
                    <a:lstStyle/>
                    <a:p>
                      <a:pPr indent="0" lvl="0" marL="0" rtl="0" algn="l">
                        <a:spcBef>
                          <a:spcPts val="0"/>
                        </a:spcBef>
                        <a:spcAft>
                          <a:spcPts val="0"/>
                        </a:spcAft>
                        <a:buNone/>
                      </a:pPr>
                      <a:r>
                        <a:rPr lang="en" sz="1100"/>
                        <a:t>Jupyter - MinMax Scaled Dataset</a:t>
                      </a:r>
                      <a:endParaRPr sz="1100"/>
                    </a:p>
                  </a:txBody>
                  <a:tcPr marT="19050" marB="19050"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9D9D9"/>
                    </a:solidFill>
                  </a:tcPr>
                </a:tc>
                <a:tc>
                  <a:txBody>
                    <a:bodyPr/>
                    <a:lstStyle/>
                    <a:p>
                      <a:pPr indent="0" lvl="0" marL="0" rtl="0" algn="l">
                        <a:spcBef>
                          <a:spcPts val="0"/>
                        </a:spcBef>
                        <a:spcAft>
                          <a:spcPts val="0"/>
                        </a:spcAft>
                        <a:buNone/>
                      </a:pPr>
                      <a:r>
                        <a:rPr lang="en" sz="1100"/>
                        <a:t>Jupyter - StandardScaler Scaled Dataset</a:t>
                      </a:r>
                      <a:endParaRPr sz="1100"/>
                    </a:p>
                  </a:txBody>
                  <a:tcPr marT="19050" marB="19050"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9D9D9"/>
                    </a:solidFill>
                  </a:tcPr>
                </a:tc>
                <a:tc>
                  <a:txBody>
                    <a:bodyPr/>
                    <a:lstStyle/>
                    <a:p>
                      <a:pPr indent="0" lvl="0" marL="0" rtl="0" algn="l">
                        <a:spcBef>
                          <a:spcPts val="0"/>
                        </a:spcBef>
                        <a:spcAft>
                          <a:spcPts val="0"/>
                        </a:spcAft>
                        <a:buNone/>
                      </a:pPr>
                      <a:r>
                        <a:rPr lang="en" sz="1100"/>
                        <a:t>Jupyter - One-Hot Integer Dataset</a:t>
                      </a:r>
                      <a:endParaRPr sz="1100"/>
                    </a:p>
                  </a:txBody>
                  <a:tcPr marT="19050" marB="19050"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9D9D9"/>
                    </a:solidFill>
                  </a:tcPr>
                </a:tc>
              </a:tr>
              <a:tr h="216725">
                <a:tc>
                  <a:txBody>
                    <a:bodyPr/>
                    <a:lstStyle/>
                    <a:p>
                      <a:pPr indent="0" lvl="0" marL="0" rtl="0" algn="l">
                        <a:spcBef>
                          <a:spcPts val="0"/>
                        </a:spcBef>
                        <a:spcAft>
                          <a:spcPts val="0"/>
                        </a:spcAft>
                        <a:buNone/>
                      </a:pPr>
                      <a:r>
                        <a:rPr lang="en" sz="1100"/>
                        <a:t>1 - Random Forest Classifier - 88.5 %</a:t>
                      </a:r>
                      <a:endParaRPr sz="1100"/>
                    </a:p>
                  </a:txBody>
                  <a:tcPr marT="19050" marB="19050" marR="28575" marL="28575"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rPr lang="en" sz="1100"/>
                        <a:t>1 - Random Forest Classifier - 88.5 %</a:t>
                      </a:r>
                      <a:endParaRPr sz="11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rPr lang="en" sz="1100"/>
                        <a:t>1 - Random Forest Classifier - 88.5 %</a:t>
                      </a:r>
                      <a:endParaRPr sz="1100"/>
                    </a:p>
                  </a:txBody>
                  <a:tcPr marT="19050" marB="19050" marR="28575" marL="2857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FFE599"/>
                    </a:solidFill>
                  </a:tcPr>
                </a:tc>
              </a:tr>
              <a:tr h="204050">
                <a:tc>
                  <a:txBody>
                    <a:bodyPr/>
                    <a:lstStyle/>
                    <a:p>
                      <a:pPr indent="0" lvl="0" marL="0" rtl="0" algn="l">
                        <a:spcBef>
                          <a:spcPts val="0"/>
                        </a:spcBef>
                        <a:spcAft>
                          <a:spcPts val="0"/>
                        </a:spcAft>
                        <a:buNone/>
                      </a:pPr>
                      <a:r>
                        <a:rPr lang="en" sz="1100"/>
                        <a:t>2 - XGBoost - 88.0 %</a:t>
                      </a:r>
                      <a:endParaRPr sz="1100"/>
                    </a:p>
                  </a:txBody>
                  <a:tcPr marT="19050" marB="19050" marR="28575" marL="28575"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9D2E9"/>
                    </a:solidFill>
                  </a:tcPr>
                </a:tc>
                <a:tc>
                  <a:txBody>
                    <a:bodyPr/>
                    <a:lstStyle/>
                    <a:p>
                      <a:pPr indent="0" lvl="0" marL="0" rtl="0" algn="l">
                        <a:spcBef>
                          <a:spcPts val="0"/>
                        </a:spcBef>
                        <a:spcAft>
                          <a:spcPts val="0"/>
                        </a:spcAft>
                        <a:buNone/>
                      </a:pPr>
                      <a:r>
                        <a:rPr lang="en" sz="1100"/>
                        <a:t>2 - XGBoost - 88.0 %</a:t>
                      </a:r>
                      <a:endParaRPr sz="11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9D2E9"/>
                    </a:solidFill>
                  </a:tcPr>
                </a:tc>
                <a:tc>
                  <a:txBody>
                    <a:bodyPr/>
                    <a:lstStyle/>
                    <a:p>
                      <a:pPr indent="0" lvl="0" marL="0" rtl="0" algn="l">
                        <a:spcBef>
                          <a:spcPts val="0"/>
                        </a:spcBef>
                        <a:spcAft>
                          <a:spcPts val="0"/>
                        </a:spcAft>
                        <a:buNone/>
                      </a:pPr>
                      <a:r>
                        <a:rPr lang="en" sz="1100"/>
                        <a:t>2 - XGBoost - 88.0 %</a:t>
                      </a:r>
                      <a:endParaRPr sz="1100"/>
                    </a:p>
                  </a:txBody>
                  <a:tcPr marT="19050" marB="19050" marR="28575" marL="2857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9D2E9"/>
                    </a:solidFill>
                  </a:tcPr>
                </a:tc>
              </a:tr>
              <a:tr h="229350">
                <a:tc>
                  <a:txBody>
                    <a:bodyPr/>
                    <a:lstStyle/>
                    <a:p>
                      <a:pPr indent="0" lvl="0" marL="0" rtl="0" algn="l">
                        <a:spcBef>
                          <a:spcPts val="0"/>
                        </a:spcBef>
                        <a:spcAft>
                          <a:spcPts val="0"/>
                        </a:spcAft>
                        <a:buNone/>
                      </a:pPr>
                      <a:r>
                        <a:rPr lang="en" sz="1100"/>
                        <a:t>3 - Logistic Regression - 86.4 %</a:t>
                      </a:r>
                      <a:endParaRPr sz="1100"/>
                    </a:p>
                  </a:txBody>
                  <a:tcPr marT="19050" marB="19050" marR="28575" marL="28575"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9EAD3"/>
                    </a:solidFill>
                  </a:tcPr>
                </a:tc>
                <a:tc>
                  <a:txBody>
                    <a:bodyPr/>
                    <a:lstStyle/>
                    <a:p>
                      <a:pPr indent="0" lvl="0" marL="0" rtl="0" algn="l">
                        <a:spcBef>
                          <a:spcPts val="0"/>
                        </a:spcBef>
                        <a:spcAft>
                          <a:spcPts val="0"/>
                        </a:spcAft>
                        <a:buNone/>
                      </a:pPr>
                      <a:r>
                        <a:rPr lang="en" sz="1100"/>
                        <a:t>3 - Deep Learning-Adam Optimizer - 86.5 %</a:t>
                      </a:r>
                      <a:endParaRPr sz="11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A4C2F4"/>
                    </a:solidFill>
                  </a:tcPr>
                </a:tc>
                <a:tc>
                  <a:txBody>
                    <a:bodyPr/>
                    <a:lstStyle/>
                    <a:p>
                      <a:pPr indent="0" lvl="0" marL="0" rtl="0" algn="l">
                        <a:spcBef>
                          <a:spcPts val="0"/>
                        </a:spcBef>
                        <a:spcAft>
                          <a:spcPts val="0"/>
                        </a:spcAft>
                        <a:buNone/>
                      </a:pPr>
                      <a:r>
                        <a:rPr lang="en" sz="1100"/>
                        <a:t>3 - Deep Learning-Adam Optimizer - 86.9 %</a:t>
                      </a:r>
                      <a:endParaRPr sz="1100"/>
                    </a:p>
                  </a:txBody>
                  <a:tcPr marT="19050" marB="19050" marR="28575" marL="2857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A4C2F4"/>
                    </a:solidFill>
                  </a:tcPr>
                </a:tc>
              </a:tr>
              <a:tr h="204075">
                <a:tc>
                  <a:txBody>
                    <a:bodyPr/>
                    <a:lstStyle/>
                    <a:p>
                      <a:pPr indent="0" lvl="0" marL="0" rtl="0" algn="l">
                        <a:spcBef>
                          <a:spcPts val="0"/>
                        </a:spcBef>
                        <a:spcAft>
                          <a:spcPts val="0"/>
                        </a:spcAft>
                        <a:buNone/>
                      </a:pPr>
                      <a:r>
                        <a:rPr lang="en" sz="1100"/>
                        <a:t>4 - Deep Learning-Adam Optimizer - 85.6 %</a:t>
                      </a:r>
                      <a:endParaRPr sz="1100"/>
                    </a:p>
                  </a:txBody>
                  <a:tcPr marT="19050" marB="19050" marR="28575" marL="28575"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A4C2F4"/>
                    </a:solidFill>
                  </a:tcPr>
                </a:tc>
                <a:tc>
                  <a:txBody>
                    <a:bodyPr/>
                    <a:lstStyle/>
                    <a:p>
                      <a:pPr indent="0" lvl="0" marL="0" rtl="0" algn="l">
                        <a:spcBef>
                          <a:spcPts val="0"/>
                        </a:spcBef>
                        <a:spcAft>
                          <a:spcPts val="0"/>
                        </a:spcAft>
                        <a:buNone/>
                      </a:pPr>
                      <a:r>
                        <a:rPr lang="en" sz="1100"/>
                        <a:t>4 - Logistic Regression - 85.3 %</a:t>
                      </a:r>
                      <a:endParaRPr sz="11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9EAD3"/>
                    </a:solidFill>
                  </a:tcPr>
                </a:tc>
                <a:tc>
                  <a:txBody>
                    <a:bodyPr/>
                    <a:lstStyle/>
                    <a:p>
                      <a:pPr indent="0" lvl="0" marL="0" rtl="0" algn="l">
                        <a:spcBef>
                          <a:spcPts val="0"/>
                        </a:spcBef>
                        <a:spcAft>
                          <a:spcPts val="0"/>
                        </a:spcAft>
                        <a:buNone/>
                      </a:pPr>
                      <a:r>
                        <a:rPr lang="en" sz="1100"/>
                        <a:t>4 - Logistic Regression - 85.3 %</a:t>
                      </a:r>
                      <a:endParaRPr sz="1100"/>
                    </a:p>
                  </a:txBody>
                  <a:tcPr marT="19050" marB="19050" marR="28575" marL="2857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9EAD3"/>
                    </a:solidFill>
                  </a:tcPr>
                </a:tc>
              </a:tr>
              <a:tr h="153525">
                <a:tc>
                  <a:txBody>
                    <a:bodyPr/>
                    <a:lstStyle/>
                    <a:p>
                      <a:pPr indent="0" lvl="0" marL="0" rtl="0" algn="l">
                        <a:spcBef>
                          <a:spcPts val="0"/>
                        </a:spcBef>
                        <a:spcAft>
                          <a:spcPts val="0"/>
                        </a:spcAft>
                        <a:buNone/>
                      </a:pPr>
                      <a:r>
                        <a:rPr lang="en" sz="1100"/>
                        <a:t>5 - Decision Tree Classifier - 78.8 %</a:t>
                      </a:r>
                      <a:endParaRPr sz="1100"/>
                    </a:p>
                  </a:txBody>
                  <a:tcPr marT="19050" marB="19050" marR="28575" marL="28575"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c>
                  <a:txBody>
                    <a:bodyPr/>
                    <a:lstStyle/>
                    <a:p>
                      <a:pPr indent="0" lvl="0" marL="0" rtl="0" algn="l">
                        <a:spcBef>
                          <a:spcPts val="0"/>
                        </a:spcBef>
                        <a:spcAft>
                          <a:spcPts val="0"/>
                        </a:spcAft>
                        <a:buNone/>
                      </a:pPr>
                      <a:r>
                        <a:rPr lang="en" sz="1100"/>
                        <a:t>5 - Decision Tree Classifier - 78.2 %</a:t>
                      </a:r>
                      <a:endParaRPr sz="11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c>
                  <a:txBody>
                    <a:bodyPr/>
                    <a:lstStyle/>
                    <a:p>
                      <a:pPr indent="0" lvl="0" marL="0" rtl="0" algn="l">
                        <a:spcBef>
                          <a:spcPts val="0"/>
                        </a:spcBef>
                        <a:spcAft>
                          <a:spcPts val="0"/>
                        </a:spcAft>
                        <a:buNone/>
                      </a:pPr>
                      <a:r>
                        <a:rPr lang="en" sz="1100"/>
                        <a:t>5 - Decision Tree Classifier - 79.8 %</a:t>
                      </a:r>
                      <a:endParaRPr sz="1100"/>
                    </a:p>
                  </a:txBody>
                  <a:tcPr marT="19050" marB="19050" marR="28575" marL="2857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r>
            </a:tbl>
          </a:graphicData>
        </a:graphic>
      </p:graphicFrame>
      <p:graphicFrame>
        <p:nvGraphicFramePr>
          <p:cNvPr id="250" name="Google Shape;250;p30"/>
          <p:cNvGraphicFramePr/>
          <p:nvPr/>
        </p:nvGraphicFramePr>
        <p:xfrm>
          <a:off x="274188" y="2495538"/>
          <a:ext cx="3000000" cy="3000000"/>
        </p:xfrm>
        <a:graphic>
          <a:graphicData uri="http://schemas.openxmlformats.org/drawingml/2006/table">
            <a:tbl>
              <a:tblPr>
                <a:noFill/>
                <a:tableStyleId>{70915F5C-B0ED-4F96-A0BE-620022E3FC6B}</a:tableStyleId>
              </a:tblPr>
              <a:tblGrid>
                <a:gridCol w="2193675"/>
                <a:gridCol w="2193675"/>
                <a:gridCol w="2193675"/>
                <a:gridCol w="2014575"/>
              </a:tblGrid>
              <a:tr h="229875">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999999"/>
                    </a:solidFill>
                  </a:tcPr>
                </a:tc>
                <a:tc>
                  <a:txBody>
                    <a:bodyPr/>
                    <a:lstStyle/>
                    <a:p>
                      <a:pPr indent="0" lvl="0" marL="0" rtl="0" algn="r">
                        <a:lnSpc>
                          <a:spcPct val="115000"/>
                        </a:lnSpc>
                        <a:spcBef>
                          <a:spcPts val="0"/>
                        </a:spcBef>
                        <a:spcAft>
                          <a:spcPts val="0"/>
                        </a:spcAft>
                        <a:buNone/>
                      </a:pPr>
                      <a:r>
                        <a:rPr lang="en" sz="1000"/>
                        <a:t>CONFUSION</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999999"/>
                    </a:solidFill>
                  </a:tcPr>
                </a:tc>
                <a:tc>
                  <a:txBody>
                    <a:bodyPr/>
                    <a:lstStyle/>
                    <a:p>
                      <a:pPr indent="0" lvl="0" marL="0" rtl="0" algn="l">
                        <a:lnSpc>
                          <a:spcPct val="115000"/>
                        </a:lnSpc>
                        <a:spcBef>
                          <a:spcPts val="0"/>
                        </a:spcBef>
                        <a:spcAft>
                          <a:spcPts val="0"/>
                        </a:spcAft>
                        <a:buNone/>
                      </a:pPr>
                      <a:r>
                        <a:rPr lang="en" sz="1000"/>
                        <a:t>MATRIX (Integer DataSet)</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999999"/>
                    </a:solidFill>
                  </a:tcPr>
                </a:tc>
              </a:tr>
              <a:tr h="182850">
                <a:tc>
                  <a:txBody>
                    <a:bodyPr/>
                    <a:lstStyle/>
                    <a:p>
                      <a:pPr indent="0" lvl="0" marL="0" rtl="0" algn="l">
                        <a:lnSpc>
                          <a:spcPct val="115000"/>
                        </a:lnSpc>
                        <a:spcBef>
                          <a:spcPts val="0"/>
                        </a:spcBef>
                        <a:spcAft>
                          <a:spcPts val="0"/>
                        </a:spcAft>
                        <a:buNone/>
                      </a:pPr>
                      <a:r>
                        <a:rPr lang="en" sz="900"/>
                        <a:t>True Positives:</a:t>
                      </a:r>
                      <a:endParaRPr sz="900"/>
                    </a:p>
                  </a:txBody>
                  <a:tcPr marT="19050" marB="19050" marR="28575" marL="28575"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solidFill>
                      <a:srgbClr val="D9D9D9"/>
                    </a:solidFill>
                  </a:tcPr>
                </a:tc>
                <a:tc>
                  <a:txBody>
                    <a:bodyPr/>
                    <a:lstStyle/>
                    <a:p>
                      <a:pPr indent="0" lvl="0" marL="0" rtl="0" algn="l">
                        <a:lnSpc>
                          <a:spcPct val="115000"/>
                        </a:lnSpc>
                        <a:spcBef>
                          <a:spcPts val="0"/>
                        </a:spcBef>
                        <a:spcAft>
                          <a:spcPts val="0"/>
                        </a:spcAft>
                        <a:buNone/>
                      </a:pPr>
                      <a:r>
                        <a:rPr lang="en" sz="900"/>
                        <a:t>True Negatives:</a:t>
                      </a:r>
                      <a:endParaRPr sz="9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solidFill>
                      <a:srgbClr val="D9D9D9"/>
                    </a:solidFill>
                  </a:tcPr>
                </a:tc>
                <a:tc>
                  <a:txBody>
                    <a:bodyPr/>
                    <a:lstStyle/>
                    <a:p>
                      <a:pPr indent="0" lvl="0" marL="0" rtl="0" algn="l">
                        <a:lnSpc>
                          <a:spcPct val="115000"/>
                        </a:lnSpc>
                        <a:spcBef>
                          <a:spcPts val="0"/>
                        </a:spcBef>
                        <a:spcAft>
                          <a:spcPts val="0"/>
                        </a:spcAft>
                        <a:buNone/>
                      </a:pPr>
                      <a:r>
                        <a:rPr lang="en" sz="900"/>
                        <a:t>False Positives:</a:t>
                      </a:r>
                      <a:endParaRPr sz="9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solidFill>
                      <a:srgbClr val="D9D9D9"/>
                    </a:solidFill>
                  </a:tcPr>
                </a:tc>
                <a:tc>
                  <a:txBody>
                    <a:bodyPr/>
                    <a:lstStyle/>
                    <a:p>
                      <a:pPr indent="0" lvl="0" marL="0" rtl="0" algn="l">
                        <a:lnSpc>
                          <a:spcPct val="115000"/>
                        </a:lnSpc>
                        <a:spcBef>
                          <a:spcPts val="0"/>
                        </a:spcBef>
                        <a:spcAft>
                          <a:spcPts val="0"/>
                        </a:spcAft>
                        <a:buNone/>
                      </a:pPr>
                      <a:r>
                        <a:rPr lang="en" sz="900"/>
                        <a:t>False Negatives:</a:t>
                      </a:r>
                      <a:endParaRPr sz="900"/>
                    </a:p>
                  </a:txBody>
                  <a:tcPr marT="19050" marB="19050" marR="28575" marL="2857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solidFill>
                      <a:srgbClr val="D9D9D9"/>
                    </a:solidFill>
                  </a:tcPr>
                </a:tc>
              </a:tr>
              <a:tr h="182850">
                <a:tc>
                  <a:txBody>
                    <a:bodyPr/>
                    <a:lstStyle/>
                    <a:p>
                      <a:pPr indent="0" lvl="0" marL="0" rtl="0" algn="l">
                        <a:lnSpc>
                          <a:spcPct val="115000"/>
                        </a:lnSpc>
                        <a:spcBef>
                          <a:spcPts val="0"/>
                        </a:spcBef>
                        <a:spcAft>
                          <a:spcPts val="0"/>
                        </a:spcAft>
                        <a:buNone/>
                      </a:pPr>
                      <a:r>
                        <a:rPr lang="en" sz="900"/>
                        <a:t>2. Random Forest Classifier: 94</a:t>
                      </a:r>
                      <a:endParaRPr sz="900"/>
                    </a:p>
                  </a:txBody>
                  <a:tcPr marT="19050" marB="19050" marR="28575" marL="28575"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FFE599"/>
                    </a:solidFill>
                  </a:tcPr>
                </a:tc>
                <a:tc>
                  <a:txBody>
                    <a:bodyPr/>
                    <a:lstStyle/>
                    <a:p>
                      <a:pPr indent="0" lvl="0" marL="0" rtl="0" algn="l">
                        <a:lnSpc>
                          <a:spcPct val="115000"/>
                        </a:lnSpc>
                        <a:spcBef>
                          <a:spcPts val="0"/>
                        </a:spcBef>
                        <a:spcAft>
                          <a:spcPts val="0"/>
                        </a:spcAft>
                        <a:buNone/>
                      </a:pPr>
                      <a:r>
                        <a:rPr lang="en" sz="900"/>
                        <a:t>2. XGBoost: 70</a:t>
                      </a:r>
                      <a:endParaRPr sz="9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D9D2E9"/>
                    </a:solidFill>
                  </a:tcPr>
                </a:tc>
                <a:tc>
                  <a:txBody>
                    <a:bodyPr/>
                    <a:lstStyle/>
                    <a:p>
                      <a:pPr indent="0" lvl="0" marL="0" rtl="0" algn="l">
                        <a:lnSpc>
                          <a:spcPct val="115000"/>
                        </a:lnSpc>
                        <a:spcBef>
                          <a:spcPts val="0"/>
                        </a:spcBef>
                        <a:spcAft>
                          <a:spcPts val="0"/>
                        </a:spcAft>
                        <a:buNone/>
                      </a:pPr>
                      <a:r>
                        <a:rPr lang="en" sz="900"/>
                        <a:t>1. Decision Tree Classifier: 12</a:t>
                      </a:r>
                      <a:endParaRPr sz="9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F4CCCC"/>
                    </a:solidFill>
                  </a:tcPr>
                </a:tc>
                <a:tc>
                  <a:txBody>
                    <a:bodyPr/>
                    <a:lstStyle/>
                    <a:p>
                      <a:pPr indent="0" lvl="0" marL="0" rtl="0" algn="l">
                        <a:lnSpc>
                          <a:spcPct val="115000"/>
                        </a:lnSpc>
                        <a:spcBef>
                          <a:spcPts val="0"/>
                        </a:spcBef>
                        <a:spcAft>
                          <a:spcPts val="0"/>
                        </a:spcAft>
                        <a:buNone/>
                      </a:pPr>
                      <a:r>
                        <a:rPr lang="en" sz="900"/>
                        <a:t>1. Decision Tree Classifier: 25</a:t>
                      </a:r>
                      <a:endParaRPr sz="900"/>
                    </a:p>
                  </a:txBody>
                  <a:tcPr marT="19050" marB="19050" marR="28575" marL="2857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F4CCCC"/>
                    </a:solidFill>
                  </a:tcPr>
                </a:tc>
              </a:tr>
              <a:tr h="182850">
                <a:tc>
                  <a:txBody>
                    <a:bodyPr/>
                    <a:lstStyle/>
                    <a:p>
                      <a:pPr indent="0" lvl="0" marL="0" rtl="0" algn="l">
                        <a:lnSpc>
                          <a:spcPct val="115000"/>
                        </a:lnSpc>
                        <a:spcBef>
                          <a:spcPts val="0"/>
                        </a:spcBef>
                        <a:spcAft>
                          <a:spcPts val="0"/>
                        </a:spcAft>
                        <a:buNone/>
                      </a:pPr>
                      <a:r>
                        <a:rPr lang="en" sz="900"/>
                        <a:t>3. XGBoost: 92</a:t>
                      </a:r>
                      <a:endParaRPr sz="900"/>
                    </a:p>
                  </a:txBody>
                  <a:tcPr marT="19050" marB="19050" marR="28575" marL="28575"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9D2E9"/>
                    </a:solidFill>
                  </a:tcPr>
                </a:tc>
                <a:tc>
                  <a:txBody>
                    <a:bodyPr/>
                    <a:lstStyle/>
                    <a:p>
                      <a:pPr indent="0" lvl="0" marL="0" rtl="0" algn="l">
                        <a:lnSpc>
                          <a:spcPct val="115000"/>
                        </a:lnSpc>
                        <a:spcBef>
                          <a:spcPts val="0"/>
                        </a:spcBef>
                        <a:spcAft>
                          <a:spcPts val="0"/>
                        </a:spcAft>
                        <a:buNone/>
                      </a:pPr>
                      <a:r>
                        <a:rPr lang="en" sz="900"/>
                        <a:t>3. Random Forest Classifier: 69</a:t>
                      </a:r>
                      <a:endParaRPr sz="9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E599"/>
                    </a:solidFill>
                  </a:tcPr>
                </a:tc>
                <a:tc>
                  <a:txBody>
                    <a:bodyPr/>
                    <a:lstStyle/>
                    <a:p>
                      <a:pPr indent="0" lvl="0" marL="0" rtl="0" algn="l">
                        <a:lnSpc>
                          <a:spcPct val="115000"/>
                        </a:lnSpc>
                        <a:spcBef>
                          <a:spcPts val="0"/>
                        </a:spcBef>
                        <a:spcAft>
                          <a:spcPts val="0"/>
                        </a:spcAft>
                        <a:buNone/>
                      </a:pPr>
                      <a:r>
                        <a:rPr lang="en" sz="900"/>
                        <a:t>2. Logistic Regression: 10</a:t>
                      </a:r>
                      <a:endParaRPr sz="9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9EAD3"/>
                    </a:solidFill>
                  </a:tcPr>
                </a:tc>
                <a:tc>
                  <a:txBody>
                    <a:bodyPr/>
                    <a:lstStyle/>
                    <a:p>
                      <a:pPr indent="0" lvl="0" marL="0" rtl="0" algn="l">
                        <a:lnSpc>
                          <a:spcPct val="115000"/>
                        </a:lnSpc>
                        <a:spcBef>
                          <a:spcPts val="0"/>
                        </a:spcBef>
                        <a:spcAft>
                          <a:spcPts val="0"/>
                        </a:spcAft>
                        <a:buNone/>
                      </a:pPr>
                      <a:r>
                        <a:rPr lang="en" sz="900"/>
                        <a:t>2. Logistic Regression: 17</a:t>
                      </a:r>
                      <a:endParaRPr sz="900"/>
                    </a:p>
                  </a:txBody>
                  <a:tcPr marT="19050" marB="19050" marR="28575" marL="2857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9EAD3"/>
                    </a:solidFill>
                  </a:tcPr>
                </a:tc>
              </a:tr>
              <a:tr h="182850">
                <a:tc>
                  <a:txBody>
                    <a:bodyPr/>
                    <a:lstStyle/>
                    <a:p>
                      <a:pPr indent="0" lvl="0" marL="0" rtl="0" algn="l">
                        <a:lnSpc>
                          <a:spcPct val="115000"/>
                        </a:lnSpc>
                        <a:spcBef>
                          <a:spcPts val="0"/>
                        </a:spcBef>
                        <a:spcAft>
                          <a:spcPts val="0"/>
                        </a:spcAft>
                        <a:buNone/>
                      </a:pPr>
                      <a:r>
                        <a:rPr lang="en" sz="900"/>
                        <a:t>4. Logistic Regression: 90</a:t>
                      </a:r>
                      <a:endParaRPr sz="900"/>
                    </a:p>
                  </a:txBody>
                  <a:tcPr marT="19050" marB="19050" marR="28575" marL="28575"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9EAD3"/>
                    </a:solidFill>
                  </a:tcPr>
                </a:tc>
                <a:tc>
                  <a:txBody>
                    <a:bodyPr/>
                    <a:lstStyle/>
                    <a:p>
                      <a:pPr indent="0" lvl="0" marL="0" rtl="0" algn="l">
                        <a:lnSpc>
                          <a:spcPct val="115000"/>
                        </a:lnSpc>
                        <a:spcBef>
                          <a:spcPts val="0"/>
                        </a:spcBef>
                        <a:spcAft>
                          <a:spcPts val="0"/>
                        </a:spcAft>
                        <a:buNone/>
                      </a:pPr>
                      <a:r>
                        <a:rPr lang="en" sz="900"/>
                        <a:t>4. Logistic Regression: 67</a:t>
                      </a:r>
                      <a:endParaRPr sz="9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9EAD3"/>
                    </a:solidFill>
                  </a:tcPr>
                </a:tc>
                <a:tc>
                  <a:txBody>
                    <a:bodyPr/>
                    <a:lstStyle/>
                    <a:p>
                      <a:pPr indent="0" lvl="0" marL="0" rtl="0" algn="l">
                        <a:lnSpc>
                          <a:spcPct val="115000"/>
                        </a:lnSpc>
                        <a:spcBef>
                          <a:spcPts val="0"/>
                        </a:spcBef>
                        <a:spcAft>
                          <a:spcPts val="0"/>
                        </a:spcAft>
                        <a:buNone/>
                      </a:pPr>
                      <a:r>
                        <a:rPr lang="en" sz="900"/>
                        <a:t>4. Random Forest Classifier: 8</a:t>
                      </a:r>
                      <a:endParaRPr sz="9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E599"/>
                    </a:solidFill>
                  </a:tcPr>
                </a:tc>
                <a:tc>
                  <a:txBody>
                    <a:bodyPr/>
                    <a:lstStyle/>
                    <a:p>
                      <a:pPr indent="0" lvl="0" marL="0" rtl="0" algn="l">
                        <a:lnSpc>
                          <a:spcPct val="115000"/>
                        </a:lnSpc>
                        <a:spcBef>
                          <a:spcPts val="0"/>
                        </a:spcBef>
                        <a:spcAft>
                          <a:spcPts val="0"/>
                        </a:spcAft>
                        <a:buNone/>
                      </a:pPr>
                      <a:r>
                        <a:rPr lang="en" sz="900"/>
                        <a:t>4. XGBoost: 15</a:t>
                      </a:r>
                      <a:endParaRPr sz="900"/>
                    </a:p>
                  </a:txBody>
                  <a:tcPr marT="19050" marB="19050" marR="28575" marL="2857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9D2E9"/>
                    </a:solidFill>
                  </a:tcPr>
                </a:tc>
              </a:tr>
              <a:tr h="182850">
                <a:tc>
                  <a:txBody>
                    <a:bodyPr/>
                    <a:lstStyle/>
                    <a:p>
                      <a:pPr indent="0" lvl="0" marL="0" rtl="0" algn="l">
                        <a:lnSpc>
                          <a:spcPct val="115000"/>
                        </a:lnSpc>
                        <a:spcBef>
                          <a:spcPts val="0"/>
                        </a:spcBef>
                        <a:spcAft>
                          <a:spcPts val="0"/>
                        </a:spcAft>
                        <a:buNone/>
                      </a:pPr>
                      <a:r>
                        <a:rPr lang="en" sz="900"/>
                        <a:t>5. Decision Tree Classifier: 82</a:t>
                      </a:r>
                      <a:endParaRPr sz="900"/>
                    </a:p>
                  </a:txBody>
                  <a:tcPr marT="19050" marB="19050" marR="28575" marL="28575"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c>
                  <a:txBody>
                    <a:bodyPr/>
                    <a:lstStyle/>
                    <a:p>
                      <a:pPr indent="0" lvl="0" marL="0" rtl="0" algn="l">
                        <a:lnSpc>
                          <a:spcPct val="115000"/>
                        </a:lnSpc>
                        <a:spcBef>
                          <a:spcPts val="0"/>
                        </a:spcBef>
                        <a:spcAft>
                          <a:spcPts val="0"/>
                        </a:spcAft>
                        <a:buNone/>
                      </a:pPr>
                      <a:r>
                        <a:rPr lang="en" sz="900"/>
                        <a:t>5. Decision Tree Classifier: 65</a:t>
                      </a:r>
                      <a:endParaRPr sz="9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c>
                  <a:txBody>
                    <a:bodyPr/>
                    <a:lstStyle/>
                    <a:p>
                      <a:pPr indent="0" lvl="0" marL="0" rtl="0" algn="l">
                        <a:lnSpc>
                          <a:spcPct val="115000"/>
                        </a:lnSpc>
                        <a:spcBef>
                          <a:spcPts val="0"/>
                        </a:spcBef>
                        <a:spcAft>
                          <a:spcPts val="0"/>
                        </a:spcAft>
                        <a:buNone/>
                      </a:pPr>
                      <a:r>
                        <a:rPr lang="en" sz="900"/>
                        <a:t>5. XGBoost: 7</a:t>
                      </a:r>
                      <a:endParaRPr sz="9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solidFill>
                      <a:srgbClr val="D9D2E9"/>
                    </a:solidFill>
                  </a:tcPr>
                </a:tc>
                <a:tc>
                  <a:txBody>
                    <a:bodyPr/>
                    <a:lstStyle/>
                    <a:p>
                      <a:pPr indent="0" lvl="0" marL="0" rtl="0" algn="l">
                        <a:lnSpc>
                          <a:spcPct val="115000"/>
                        </a:lnSpc>
                        <a:spcBef>
                          <a:spcPts val="0"/>
                        </a:spcBef>
                        <a:spcAft>
                          <a:spcPts val="0"/>
                        </a:spcAft>
                        <a:buNone/>
                      </a:pPr>
                      <a:r>
                        <a:rPr lang="en" sz="900"/>
                        <a:t>5. Random Forest Classifier: 13</a:t>
                      </a:r>
                      <a:endParaRPr sz="900"/>
                    </a:p>
                  </a:txBody>
                  <a:tcPr marT="19050" marB="19050" marR="28575" marL="2857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254" name="Shape 254"/>
        <p:cNvGrpSpPr/>
        <p:nvPr/>
      </p:nvGrpSpPr>
      <p:grpSpPr>
        <a:xfrm>
          <a:off x="0" y="0"/>
          <a:ext cx="0" cy="0"/>
          <a:chOff x="0" y="0"/>
          <a:chExt cx="0" cy="0"/>
        </a:xfrm>
      </p:grpSpPr>
      <p:sp>
        <p:nvSpPr>
          <p:cNvPr id="255" name="Google Shape;255;p31"/>
          <p:cNvSpPr txBox="1"/>
          <p:nvPr/>
        </p:nvSpPr>
        <p:spPr>
          <a:xfrm>
            <a:off x="678300" y="144400"/>
            <a:ext cx="8673600" cy="47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u="sng">
                <a:solidFill>
                  <a:schemeClr val="dk1"/>
                </a:solidFill>
              </a:rPr>
              <a:t>Feature Importance Scores &amp; Optimizing RANDOM FOREST CLASSIFIER Model </a:t>
            </a:r>
            <a:endParaRPr sz="1600" u="sng">
              <a:solidFill>
                <a:schemeClr val="dk1"/>
              </a:solidFill>
            </a:endParaRPr>
          </a:p>
        </p:txBody>
      </p:sp>
      <p:graphicFrame>
        <p:nvGraphicFramePr>
          <p:cNvPr id="256" name="Google Shape;256;p31"/>
          <p:cNvGraphicFramePr/>
          <p:nvPr/>
        </p:nvGraphicFramePr>
        <p:xfrm>
          <a:off x="6351575" y="775425"/>
          <a:ext cx="3000000" cy="3000000"/>
        </p:xfrm>
        <a:graphic>
          <a:graphicData uri="http://schemas.openxmlformats.org/drawingml/2006/table">
            <a:tbl>
              <a:tblPr>
                <a:noFill/>
                <a:tableStyleId>{70915F5C-B0ED-4F96-A0BE-620022E3FC6B}</a:tableStyleId>
              </a:tblPr>
              <a:tblGrid>
                <a:gridCol w="2543175"/>
              </a:tblGrid>
              <a:tr h="200025">
                <a:tc>
                  <a:txBody>
                    <a:bodyPr/>
                    <a:lstStyle/>
                    <a:p>
                      <a:pPr indent="0" lvl="0" marL="0" rtl="0" algn="l">
                        <a:lnSpc>
                          <a:spcPct val="115000"/>
                        </a:lnSpc>
                        <a:spcBef>
                          <a:spcPts val="0"/>
                        </a:spcBef>
                        <a:spcAft>
                          <a:spcPts val="0"/>
                        </a:spcAft>
                        <a:buNone/>
                      </a:pPr>
                      <a:r>
                        <a:rPr lang="en" sz="1000"/>
                        <a:t>feature_importances_</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B7B7B7"/>
                    </a:solidFill>
                  </a:tcPr>
                </a:tc>
              </a:tr>
              <a:tr h="200025">
                <a:tc>
                  <a:txBody>
                    <a:bodyPr/>
                    <a:lstStyle/>
                    <a:p>
                      <a:pPr indent="0" lvl="0" marL="0" rtl="0" algn="l">
                        <a:lnSpc>
                          <a:spcPct val="115000"/>
                        </a:lnSpc>
                        <a:spcBef>
                          <a:spcPts val="0"/>
                        </a:spcBef>
                        <a:spcAft>
                          <a:spcPts val="0"/>
                        </a:spcAft>
                        <a:buNone/>
                      </a:pPr>
                      <a:r>
                        <a:rPr lang="en" sz="1000"/>
                        <a:t>ST_Slope_up: 14.44%</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r>
              <a:tr h="200025">
                <a:tc>
                  <a:txBody>
                    <a:bodyPr/>
                    <a:lstStyle/>
                    <a:p>
                      <a:pPr indent="0" lvl="0" marL="0" rtl="0" algn="l">
                        <a:lnSpc>
                          <a:spcPct val="115000"/>
                        </a:lnSpc>
                        <a:spcBef>
                          <a:spcPts val="0"/>
                        </a:spcBef>
                        <a:spcAft>
                          <a:spcPts val="0"/>
                        </a:spcAft>
                        <a:buNone/>
                      </a:pPr>
                      <a:r>
                        <a:rPr lang="en" sz="1000"/>
                        <a:t>Oldpeak: 11.49%</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r>
              <a:tr h="200025">
                <a:tc>
                  <a:txBody>
                    <a:bodyPr/>
                    <a:lstStyle/>
                    <a:p>
                      <a:pPr indent="0" lvl="0" marL="0" rtl="0" algn="l">
                        <a:lnSpc>
                          <a:spcPct val="115000"/>
                        </a:lnSpc>
                        <a:spcBef>
                          <a:spcPts val="0"/>
                        </a:spcBef>
                        <a:spcAft>
                          <a:spcPts val="0"/>
                        </a:spcAft>
                        <a:buNone/>
                      </a:pPr>
                      <a:r>
                        <a:rPr lang="en" sz="1000"/>
                        <a:t>MaxHR: 10.40%</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r>
              <a:tr h="200025">
                <a:tc>
                  <a:txBody>
                    <a:bodyPr/>
                    <a:lstStyle/>
                    <a:p>
                      <a:pPr indent="0" lvl="0" marL="0" rtl="0" algn="l">
                        <a:lnSpc>
                          <a:spcPct val="115000"/>
                        </a:lnSpc>
                        <a:spcBef>
                          <a:spcPts val="0"/>
                        </a:spcBef>
                        <a:spcAft>
                          <a:spcPts val="0"/>
                        </a:spcAft>
                        <a:buNone/>
                      </a:pPr>
                      <a:r>
                        <a:rPr lang="en" sz="1000"/>
                        <a:t>ST_Slope_flat: 10.01%</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r>
              <a:tr h="200025">
                <a:tc>
                  <a:txBody>
                    <a:bodyPr/>
                    <a:lstStyle/>
                    <a:p>
                      <a:pPr indent="0" lvl="0" marL="0" rtl="0" algn="l">
                        <a:lnSpc>
                          <a:spcPct val="115000"/>
                        </a:lnSpc>
                        <a:spcBef>
                          <a:spcPts val="0"/>
                        </a:spcBef>
                        <a:spcAft>
                          <a:spcPts val="0"/>
                        </a:spcAft>
                        <a:buNone/>
                      </a:pPr>
                      <a:r>
                        <a:rPr lang="en" sz="1000"/>
                        <a:t>Cholesterol: 9.84%</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r>
              <a:tr h="200025">
                <a:tc>
                  <a:txBody>
                    <a:bodyPr/>
                    <a:lstStyle/>
                    <a:p>
                      <a:pPr indent="0" lvl="0" marL="0" rtl="0" algn="l">
                        <a:lnSpc>
                          <a:spcPct val="115000"/>
                        </a:lnSpc>
                        <a:spcBef>
                          <a:spcPts val="0"/>
                        </a:spcBef>
                        <a:spcAft>
                          <a:spcPts val="0"/>
                        </a:spcAft>
                        <a:buNone/>
                      </a:pPr>
                      <a:r>
                        <a:rPr lang="en" sz="1000"/>
                        <a:t>Age: 8.86%</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r>
              <a:tr h="200025">
                <a:tc>
                  <a:txBody>
                    <a:bodyPr/>
                    <a:lstStyle/>
                    <a:p>
                      <a:pPr indent="0" lvl="0" marL="0" rtl="0" algn="l">
                        <a:lnSpc>
                          <a:spcPct val="115000"/>
                        </a:lnSpc>
                        <a:spcBef>
                          <a:spcPts val="0"/>
                        </a:spcBef>
                        <a:spcAft>
                          <a:spcPts val="0"/>
                        </a:spcAft>
                        <a:buNone/>
                      </a:pPr>
                      <a:r>
                        <a:rPr lang="en" sz="1000"/>
                        <a:t>ExerciseAngina_y: 8.43%</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r>
              <a:tr h="200025">
                <a:tc>
                  <a:txBody>
                    <a:bodyPr/>
                    <a:lstStyle/>
                    <a:p>
                      <a:pPr indent="0" lvl="0" marL="0" rtl="0" algn="l">
                        <a:lnSpc>
                          <a:spcPct val="115000"/>
                        </a:lnSpc>
                        <a:spcBef>
                          <a:spcPts val="0"/>
                        </a:spcBef>
                        <a:spcAft>
                          <a:spcPts val="0"/>
                        </a:spcAft>
                        <a:buNone/>
                      </a:pPr>
                      <a:r>
                        <a:rPr lang="en" sz="1000"/>
                        <a:t>RestingBP: 6.30%</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r>
              <a:tr h="200025">
                <a:tc>
                  <a:txBody>
                    <a:bodyPr/>
                    <a:lstStyle/>
                    <a:p>
                      <a:pPr indent="0" lvl="0" marL="0" rtl="0" algn="l">
                        <a:lnSpc>
                          <a:spcPct val="115000"/>
                        </a:lnSpc>
                        <a:spcBef>
                          <a:spcPts val="0"/>
                        </a:spcBef>
                        <a:spcAft>
                          <a:spcPts val="0"/>
                        </a:spcAft>
                        <a:buNone/>
                      </a:pPr>
                      <a:r>
                        <a:rPr lang="en" sz="1000"/>
                        <a:t>ChestPainType_asy: 6.28%</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r>
              <a:tr h="200025">
                <a:tc>
                  <a:txBody>
                    <a:bodyPr/>
                    <a:lstStyle/>
                    <a:p>
                      <a:pPr indent="0" lvl="0" marL="0" rtl="0" algn="l">
                        <a:lnSpc>
                          <a:spcPct val="115000"/>
                        </a:lnSpc>
                        <a:spcBef>
                          <a:spcPts val="0"/>
                        </a:spcBef>
                        <a:spcAft>
                          <a:spcPts val="0"/>
                        </a:spcAft>
                        <a:buNone/>
                      </a:pPr>
                      <a:r>
                        <a:rPr lang="en" sz="1000"/>
                        <a:t>Sex_m: 3.39%</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r>
              <a:tr h="200025">
                <a:tc>
                  <a:txBody>
                    <a:bodyPr/>
                    <a:lstStyle/>
                    <a:p>
                      <a:pPr indent="0" lvl="0" marL="0" rtl="0" algn="l">
                        <a:lnSpc>
                          <a:spcPct val="115000"/>
                        </a:lnSpc>
                        <a:spcBef>
                          <a:spcPts val="0"/>
                        </a:spcBef>
                        <a:spcAft>
                          <a:spcPts val="0"/>
                        </a:spcAft>
                        <a:buNone/>
                      </a:pPr>
                      <a:r>
                        <a:rPr lang="en" sz="1000"/>
                        <a:t>ChestPainType_ata: 2.63%</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r>
              <a:tr h="200025">
                <a:tc>
                  <a:txBody>
                    <a:bodyPr/>
                    <a:lstStyle/>
                    <a:p>
                      <a:pPr indent="0" lvl="0" marL="0" rtl="0" algn="l">
                        <a:lnSpc>
                          <a:spcPct val="115000"/>
                        </a:lnSpc>
                        <a:spcBef>
                          <a:spcPts val="0"/>
                        </a:spcBef>
                        <a:spcAft>
                          <a:spcPts val="0"/>
                        </a:spcAft>
                        <a:buNone/>
                      </a:pPr>
                      <a:r>
                        <a:rPr lang="en" sz="1000"/>
                        <a:t>FastingBS: 2.12%</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r>
              <a:tr h="200025">
                <a:tc>
                  <a:txBody>
                    <a:bodyPr/>
                    <a:lstStyle/>
                    <a:p>
                      <a:pPr indent="0" lvl="0" marL="0" rtl="0" algn="l">
                        <a:lnSpc>
                          <a:spcPct val="115000"/>
                        </a:lnSpc>
                        <a:spcBef>
                          <a:spcPts val="0"/>
                        </a:spcBef>
                        <a:spcAft>
                          <a:spcPts val="0"/>
                        </a:spcAft>
                        <a:buNone/>
                      </a:pPr>
                      <a:r>
                        <a:rPr lang="en" sz="1000"/>
                        <a:t>ChestPainType_nap: 1.36%</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r>
              <a:tr h="200025">
                <a:tc>
                  <a:txBody>
                    <a:bodyPr/>
                    <a:lstStyle/>
                    <a:p>
                      <a:pPr indent="0" lvl="0" marL="0" rtl="0" algn="l">
                        <a:lnSpc>
                          <a:spcPct val="115000"/>
                        </a:lnSpc>
                        <a:spcBef>
                          <a:spcPts val="0"/>
                        </a:spcBef>
                        <a:spcAft>
                          <a:spcPts val="0"/>
                        </a:spcAft>
                        <a:buNone/>
                      </a:pPr>
                      <a:r>
                        <a:rPr lang="en" sz="1000"/>
                        <a:t>RestingECG_lvh: 1.23%</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r>
              <a:tr h="200025">
                <a:tc>
                  <a:txBody>
                    <a:bodyPr/>
                    <a:lstStyle/>
                    <a:p>
                      <a:pPr indent="0" lvl="0" marL="0" rtl="0" algn="l">
                        <a:lnSpc>
                          <a:spcPct val="115000"/>
                        </a:lnSpc>
                        <a:spcBef>
                          <a:spcPts val="0"/>
                        </a:spcBef>
                        <a:spcAft>
                          <a:spcPts val="0"/>
                        </a:spcAft>
                        <a:buNone/>
                      </a:pPr>
                      <a:r>
                        <a:rPr lang="en" sz="1000"/>
                        <a:t>RestingECG_normal: 1.03%</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r>
              <a:tr h="200025">
                <a:tc>
                  <a:txBody>
                    <a:bodyPr/>
                    <a:lstStyle/>
                    <a:p>
                      <a:pPr indent="0" lvl="0" marL="0" rtl="0" algn="l">
                        <a:lnSpc>
                          <a:spcPct val="115000"/>
                        </a:lnSpc>
                        <a:spcBef>
                          <a:spcPts val="0"/>
                        </a:spcBef>
                        <a:spcAft>
                          <a:spcPts val="0"/>
                        </a:spcAft>
                        <a:buNone/>
                      </a:pPr>
                      <a:r>
                        <a:rPr lang="en" sz="1000"/>
                        <a:t>RestingECG_st: 0.82%</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r>
              <a:tr h="200025">
                <a:tc>
                  <a:txBody>
                    <a:bodyPr/>
                    <a:lstStyle/>
                    <a:p>
                      <a:pPr indent="0" lvl="0" marL="0" rtl="0" algn="l">
                        <a:lnSpc>
                          <a:spcPct val="115000"/>
                        </a:lnSpc>
                        <a:spcBef>
                          <a:spcPts val="0"/>
                        </a:spcBef>
                        <a:spcAft>
                          <a:spcPts val="0"/>
                        </a:spcAft>
                        <a:buNone/>
                      </a:pPr>
                      <a:r>
                        <a:rPr lang="en" sz="1000"/>
                        <a:t>ST_Slope_down: 0.77%</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r>
              <a:tr h="200025">
                <a:tc>
                  <a:txBody>
                    <a:bodyPr/>
                    <a:lstStyle/>
                    <a:p>
                      <a:pPr indent="0" lvl="0" marL="0" rtl="0" algn="l">
                        <a:lnSpc>
                          <a:spcPct val="115000"/>
                        </a:lnSpc>
                        <a:spcBef>
                          <a:spcPts val="0"/>
                        </a:spcBef>
                        <a:spcAft>
                          <a:spcPts val="0"/>
                        </a:spcAft>
                        <a:buNone/>
                      </a:pPr>
                      <a:r>
                        <a:rPr lang="en" sz="1000"/>
                        <a:t>ChestPainType_ta: 0.61%</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bl>
          </a:graphicData>
        </a:graphic>
      </p:graphicFrame>
      <p:pic>
        <p:nvPicPr>
          <p:cNvPr id="257" name="Google Shape;257;p31"/>
          <p:cNvPicPr preferRelativeResize="0"/>
          <p:nvPr/>
        </p:nvPicPr>
        <p:blipFill>
          <a:blip r:embed="rId3">
            <a:alphaModFix/>
          </a:blip>
          <a:stretch>
            <a:fillRect/>
          </a:stretch>
        </p:blipFill>
        <p:spPr>
          <a:xfrm>
            <a:off x="221100" y="1104400"/>
            <a:ext cx="5960339" cy="3323500"/>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4"/>
          <p:cNvSpPr txBox="1"/>
          <p:nvPr/>
        </p:nvSpPr>
        <p:spPr>
          <a:xfrm>
            <a:off x="4917200" y="1562000"/>
            <a:ext cx="3136200" cy="163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accent3"/>
              </a:solidFill>
              <a:latin typeface="Proxima Nova"/>
              <a:ea typeface="Proxima Nova"/>
              <a:cs typeface="Proxima Nova"/>
              <a:sym typeface="Proxima Nova"/>
            </a:endParaRPr>
          </a:p>
        </p:txBody>
      </p:sp>
      <p:sp>
        <p:nvSpPr>
          <p:cNvPr id="61" name="Google Shape;61;p14"/>
          <p:cNvSpPr txBox="1"/>
          <p:nvPr/>
        </p:nvSpPr>
        <p:spPr>
          <a:xfrm>
            <a:off x="4381500" y="916625"/>
            <a:ext cx="4472100" cy="282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100">
                <a:solidFill>
                  <a:srgbClr val="FF0000"/>
                </a:solidFill>
                <a:latin typeface="Impact"/>
                <a:ea typeface="Impact"/>
                <a:cs typeface="Impact"/>
                <a:sym typeface="Impact"/>
              </a:rPr>
              <a:t>"Cardiovascular diseases are the leading cause of death worldwide, accounting for an estimated 17.9 million lives each year."</a:t>
            </a:r>
            <a:r>
              <a:rPr lang="en" sz="1500">
                <a:solidFill>
                  <a:srgbClr val="FF0000"/>
                </a:solidFill>
                <a:latin typeface="Impact"/>
                <a:ea typeface="Impact"/>
                <a:cs typeface="Impact"/>
                <a:sym typeface="Impact"/>
              </a:rPr>
              <a:t> </a:t>
            </a:r>
            <a:endParaRPr sz="1500">
              <a:solidFill>
                <a:srgbClr val="FF0000"/>
              </a:solidFill>
              <a:latin typeface="Impact"/>
              <a:ea typeface="Impact"/>
              <a:cs typeface="Impact"/>
              <a:sym typeface="Impact"/>
            </a:endParaRPr>
          </a:p>
          <a:p>
            <a:pPr indent="0" lvl="0" marL="0" rtl="0" algn="l">
              <a:spcBef>
                <a:spcPts val="0"/>
              </a:spcBef>
              <a:spcAft>
                <a:spcPts val="0"/>
              </a:spcAft>
              <a:buNone/>
            </a:pPr>
            <a:r>
              <a:rPr lang="en" sz="1200">
                <a:solidFill>
                  <a:srgbClr val="00A0FF"/>
                </a:solidFill>
                <a:latin typeface="Impact"/>
                <a:ea typeface="Impact"/>
                <a:cs typeface="Impact"/>
                <a:sym typeface="Impact"/>
              </a:rPr>
              <a:t>-World Health Organization</a:t>
            </a:r>
            <a:endParaRPr sz="1800">
              <a:solidFill>
                <a:srgbClr val="00A0FF"/>
              </a:solidFill>
              <a:latin typeface="Impact"/>
              <a:ea typeface="Impact"/>
              <a:cs typeface="Impact"/>
              <a:sym typeface="Impact"/>
            </a:endParaRPr>
          </a:p>
        </p:txBody>
      </p:sp>
      <p:grpSp>
        <p:nvGrpSpPr>
          <p:cNvPr id="62" name="Google Shape;62;p14"/>
          <p:cNvGrpSpPr/>
          <p:nvPr/>
        </p:nvGrpSpPr>
        <p:grpSpPr>
          <a:xfrm>
            <a:off x="606000" y="250150"/>
            <a:ext cx="3385500" cy="4552450"/>
            <a:chOff x="950700" y="215900"/>
            <a:chExt cx="3385500" cy="4552450"/>
          </a:xfrm>
        </p:grpSpPr>
        <p:pic>
          <p:nvPicPr>
            <p:cNvPr id="63" name="Google Shape;63;p14"/>
            <p:cNvPicPr preferRelativeResize="0"/>
            <p:nvPr/>
          </p:nvPicPr>
          <p:blipFill>
            <a:blip r:embed="rId3">
              <a:alphaModFix/>
            </a:blip>
            <a:stretch>
              <a:fillRect/>
            </a:stretch>
          </p:blipFill>
          <p:spPr>
            <a:xfrm>
              <a:off x="950700" y="215900"/>
              <a:ext cx="3194950" cy="3859751"/>
            </a:xfrm>
            <a:prstGeom prst="rect">
              <a:avLst/>
            </a:prstGeom>
            <a:noFill/>
            <a:ln cap="flat" cmpd="sng" w="9525">
              <a:solidFill>
                <a:schemeClr val="dk2"/>
              </a:solidFill>
              <a:prstDash val="solid"/>
              <a:round/>
              <a:headEnd len="sm" w="sm" type="none"/>
              <a:tailEnd len="sm" w="sm" type="none"/>
            </a:ln>
          </p:spPr>
        </p:pic>
        <p:sp>
          <p:nvSpPr>
            <p:cNvPr id="64" name="Google Shape;64;p14"/>
            <p:cNvSpPr/>
            <p:nvPr/>
          </p:nvSpPr>
          <p:spPr>
            <a:xfrm>
              <a:off x="1006925" y="671275"/>
              <a:ext cx="2950200" cy="8073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65" name="Google Shape;65;p14"/>
            <p:cNvSpPr txBox="1"/>
            <p:nvPr/>
          </p:nvSpPr>
          <p:spPr>
            <a:xfrm>
              <a:off x="950700" y="4075650"/>
              <a:ext cx="3385500" cy="69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accent3"/>
                  </a:solidFill>
                  <a:latin typeface="Proxima Nova"/>
                  <a:ea typeface="Proxima Nova"/>
                  <a:cs typeface="Proxima Nova"/>
                  <a:sym typeface="Proxima Nova"/>
                </a:rPr>
                <a:t>Figure 2.1 This chart shows the top global causes of death in 2019, with ischaemic heart disease, stroke, and chronic respiratory conditions leading.</a:t>
              </a:r>
              <a:endParaRPr sz="1100">
                <a:solidFill>
                  <a:schemeClr val="accent3"/>
                </a:solidFill>
                <a:latin typeface="Proxima Nova"/>
                <a:ea typeface="Proxima Nova"/>
                <a:cs typeface="Proxima Nova"/>
                <a:sym typeface="Proxima Nova"/>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261" name="Shape 261"/>
        <p:cNvGrpSpPr/>
        <p:nvPr/>
      </p:nvGrpSpPr>
      <p:grpSpPr>
        <a:xfrm>
          <a:off x="0" y="0"/>
          <a:ext cx="0" cy="0"/>
          <a:chOff x="0" y="0"/>
          <a:chExt cx="0" cy="0"/>
        </a:xfrm>
      </p:grpSpPr>
      <p:sp>
        <p:nvSpPr>
          <p:cNvPr id="262" name="Google Shape;262;p3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320"/>
              <a:t>Model Optimization using </a:t>
            </a:r>
            <a:r>
              <a:rPr lang="en" sz="2320">
                <a:highlight>
                  <a:schemeClr val="accent6"/>
                </a:highlight>
              </a:rPr>
              <a:t>Random Forest Classifier</a:t>
            </a:r>
            <a:endParaRPr sz="2320">
              <a:highlight>
                <a:schemeClr val="accent6"/>
              </a:highlight>
            </a:endParaRPr>
          </a:p>
        </p:txBody>
      </p:sp>
      <p:sp>
        <p:nvSpPr>
          <p:cNvPr id="263" name="Google Shape;263;p32"/>
          <p:cNvSpPr txBox="1"/>
          <p:nvPr>
            <p:ph idx="1" type="body"/>
          </p:nvPr>
        </p:nvSpPr>
        <p:spPr>
          <a:xfrm>
            <a:off x="311700" y="1152475"/>
            <a:ext cx="5349000" cy="660900"/>
          </a:xfrm>
          <a:prstGeom prst="rect">
            <a:avLst/>
          </a:prstGeom>
        </p:spPr>
        <p:txBody>
          <a:bodyPr anchorCtr="0" anchor="t" bIns="91425" lIns="91425" spcFirstLastPara="1" rIns="91425" wrap="square" tIns="91425">
            <a:normAutofit fontScale="85000" lnSpcReduction="10000"/>
          </a:bodyPr>
          <a:lstStyle/>
          <a:p>
            <a:pPr indent="0" lvl="0" marL="0" rtl="0" algn="l">
              <a:spcBef>
                <a:spcPts val="0"/>
              </a:spcBef>
              <a:spcAft>
                <a:spcPts val="1200"/>
              </a:spcAft>
              <a:buNone/>
            </a:pPr>
            <a:r>
              <a:rPr lang="en"/>
              <a:t>Identifying the best model parameters for predicting heart disease around 39000 fits</a:t>
            </a:r>
            <a:endParaRPr/>
          </a:p>
        </p:txBody>
      </p:sp>
      <p:sp>
        <p:nvSpPr>
          <p:cNvPr id="264" name="Google Shape;264;p32"/>
          <p:cNvSpPr txBox="1"/>
          <p:nvPr/>
        </p:nvSpPr>
        <p:spPr>
          <a:xfrm>
            <a:off x="311638" y="4448225"/>
            <a:ext cx="4691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chemeClr val="accent3"/>
                </a:solidFill>
                <a:latin typeface="Proxima Nova"/>
                <a:ea typeface="Proxima Nova"/>
                <a:cs typeface="Proxima Nova"/>
                <a:sym typeface="Proxima Nova"/>
              </a:rPr>
              <a:t>Figure 20.2 This python output is the Final Model Performance after running a GridSearch for the most optimal model parameters. 5 different parameters</a:t>
            </a:r>
            <a:endParaRPr sz="900">
              <a:solidFill>
                <a:schemeClr val="accent3"/>
              </a:solidFill>
              <a:latin typeface="Proxima Nova"/>
              <a:ea typeface="Proxima Nova"/>
              <a:cs typeface="Proxima Nova"/>
              <a:sym typeface="Proxima Nova"/>
            </a:endParaRPr>
          </a:p>
        </p:txBody>
      </p:sp>
      <p:pic>
        <p:nvPicPr>
          <p:cNvPr id="265" name="Google Shape;265;p32"/>
          <p:cNvPicPr preferRelativeResize="0"/>
          <p:nvPr/>
        </p:nvPicPr>
        <p:blipFill>
          <a:blip r:embed="rId3">
            <a:alphaModFix/>
          </a:blip>
          <a:stretch>
            <a:fillRect/>
          </a:stretch>
        </p:blipFill>
        <p:spPr>
          <a:xfrm>
            <a:off x="311638" y="3533047"/>
            <a:ext cx="4691232" cy="915175"/>
          </a:xfrm>
          <a:prstGeom prst="rect">
            <a:avLst/>
          </a:prstGeom>
          <a:noFill/>
          <a:ln cap="flat" cmpd="sng" w="9525">
            <a:solidFill>
              <a:schemeClr val="dk2"/>
            </a:solidFill>
            <a:prstDash val="solid"/>
            <a:round/>
            <a:headEnd len="sm" w="sm" type="none"/>
            <a:tailEnd len="sm" w="sm" type="none"/>
          </a:ln>
        </p:spPr>
      </p:pic>
      <p:pic>
        <p:nvPicPr>
          <p:cNvPr id="266" name="Google Shape;266;p32"/>
          <p:cNvPicPr preferRelativeResize="0"/>
          <p:nvPr/>
        </p:nvPicPr>
        <p:blipFill>
          <a:blip r:embed="rId4">
            <a:alphaModFix/>
          </a:blip>
          <a:stretch>
            <a:fillRect/>
          </a:stretch>
        </p:blipFill>
        <p:spPr>
          <a:xfrm>
            <a:off x="311688" y="1914625"/>
            <a:ext cx="4299543" cy="1295325"/>
          </a:xfrm>
          <a:prstGeom prst="rect">
            <a:avLst/>
          </a:prstGeom>
          <a:noFill/>
          <a:ln cap="flat" cmpd="sng" w="9525">
            <a:solidFill>
              <a:schemeClr val="dk2"/>
            </a:solidFill>
            <a:prstDash val="solid"/>
            <a:round/>
            <a:headEnd len="sm" w="sm" type="none"/>
            <a:tailEnd len="sm" w="sm" type="none"/>
          </a:ln>
        </p:spPr>
      </p:pic>
      <p:sp>
        <p:nvSpPr>
          <p:cNvPr id="267" name="Google Shape;267;p32"/>
          <p:cNvSpPr txBox="1"/>
          <p:nvPr/>
        </p:nvSpPr>
        <p:spPr>
          <a:xfrm>
            <a:off x="311700" y="3209950"/>
            <a:ext cx="46911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chemeClr val="accent3"/>
                </a:solidFill>
                <a:latin typeface="Proxima Nova"/>
                <a:ea typeface="Proxima Nova"/>
                <a:cs typeface="Proxima Nova"/>
                <a:sym typeface="Proxima Nova"/>
              </a:rPr>
              <a:t>Figure 20.1 Parameter ranges that we used for testing</a:t>
            </a:r>
            <a:endParaRPr sz="900">
              <a:solidFill>
                <a:schemeClr val="accent3"/>
              </a:solidFill>
              <a:latin typeface="Proxima Nova"/>
              <a:ea typeface="Proxima Nova"/>
              <a:cs typeface="Proxima Nova"/>
              <a:sym typeface="Proxima Nova"/>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271" name="Shape 271"/>
        <p:cNvGrpSpPr/>
        <p:nvPr/>
      </p:nvGrpSpPr>
      <p:grpSpPr>
        <a:xfrm>
          <a:off x="0" y="0"/>
          <a:ext cx="0" cy="0"/>
          <a:chOff x="0" y="0"/>
          <a:chExt cx="0" cy="0"/>
        </a:xfrm>
      </p:grpSpPr>
      <p:sp>
        <p:nvSpPr>
          <p:cNvPr id="272" name="Google Shape;272;p3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 sz="2320"/>
              <a:t>Tree Decision Diagram of our Data Model</a:t>
            </a:r>
            <a:endParaRPr sz="2320">
              <a:highlight>
                <a:schemeClr val="accent6"/>
              </a:highlight>
            </a:endParaRPr>
          </a:p>
        </p:txBody>
      </p:sp>
      <p:pic>
        <p:nvPicPr>
          <p:cNvPr id="273" name="Google Shape;273;p33"/>
          <p:cNvPicPr preferRelativeResize="0"/>
          <p:nvPr/>
        </p:nvPicPr>
        <p:blipFill rotWithShape="1">
          <a:blip r:embed="rId3">
            <a:alphaModFix/>
          </a:blip>
          <a:srcRect b="10919" l="10981" r="9381" t="11907"/>
          <a:stretch/>
        </p:blipFill>
        <p:spPr>
          <a:xfrm>
            <a:off x="513475" y="915050"/>
            <a:ext cx="8117048" cy="3933025"/>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277" name="Shape 277"/>
        <p:cNvGrpSpPr/>
        <p:nvPr/>
      </p:nvGrpSpPr>
      <p:grpSpPr>
        <a:xfrm>
          <a:off x="0" y="0"/>
          <a:ext cx="0" cy="0"/>
          <a:chOff x="0" y="0"/>
          <a:chExt cx="0" cy="0"/>
        </a:xfrm>
      </p:grpSpPr>
      <p:sp>
        <p:nvSpPr>
          <p:cNvPr id="278" name="Google Shape;278;p3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 sz="2320"/>
              <a:t>Tree Decision Diagram of our Data Model</a:t>
            </a:r>
            <a:endParaRPr sz="2320">
              <a:highlight>
                <a:schemeClr val="accent6"/>
              </a:highlight>
            </a:endParaRPr>
          </a:p>
        </p:txBody>
      </p:sp>
      <p:pic>
        <p:nvPicPr>
          <p:cNvPr id="279" name="Google Shape;279;p34"/>
          <p:cNvPicPr preferRelativeResize="0"/>
          <p:nvPr/>
        </p:nvPicPr>
        <p:blipFill>
          <a:blip r:embed="rId3">
            <a:alphaModFix/>
          </a:blip>
          <a:stretch>
            <a:fillRect/>
          </a:stretch>
        </p:blipFill>
        <p:spPr>
          <a:xfrm>
            <a:off x="3808910" y="1057700"/>
            <a:ext cx="1602000" cy="873825"/>
          </a:xfrm>
          <a:prstGeom prst="rect">
            <a:avLst/>
          </a:prstGeom>
          <a:noFill/>
          <a:ln>
            <a:noFill/>
          </a:ln>
        </p:spPr>
      </p:pic>
      <p:pic>
        <p:nvPicPr>
          <p:cNvPr id="280" name="Google Shape;280;p34"/>
          <p:cNvPicPr preferRelativeResize="0"/>
          <p:nvPr/>
        </p:nvPicPr>
        <p:blipFill>
          <a:blip r:embed="rId4">
            <a:alphaModFix/>
          </a:blip>
          <a:stretch>
            <a:fillRect/>
          </a:stretch>
        </p:blipFill>
        <p:spPr>
          <a:xfrm>
            <a:off x="1525238" y="1697912"/>
            <a:ext cx="2006956" cy="873825"/>
          </a:xfrm>
          <a:prstGeom prst="rect">
            <a:avLst/>
          </a:prstGeom>
          <a:noFill/>
          <a:ln>
            <a:noFill/>
          </a:ln>
        </p:spPr>
      </p:pic>
      <p:pic>
        <p:nvPicPr>
          <p:cNvPr id="281" name="Google Shape;281;p34"/>
          <p:cNvPicPr preferRelativeResize="0"/>
          <p:nvPr/>
        </p:nvPicPr>
        <p:blipFill>
          <a:blip r:embed="rId5">
            <a:alphaModFix/>
          </a:blip>
          <a:stretch>
            <a:fillRect/>
          </a:stretch>
        </p:blipFill>
        <p:spPr>
          <a:xfrm>
            <a:off x="5687588" y="1698700"/>
            <a:ext cx="2006950" cy="872254"/>
          </a:xfrm>
          <a:prstGeom prst="rect">
            <a:avLst/>
          </a:prstGeom>
          <a:noFill/>
          <a:ln>
            <a:noFill/>
          </a:ln>
        </p:spPr>
      </p:pic>
      <p:pic>
        <p:nvPicPr>
          <p:cNvPr id="282" name="Google Shape;282;p34"/>
          <p:cNvPicPr preferRelativeResize="0"/>
          <p:nvPr/>
        </p:nvPicPr>
        <p:blipFill>
          <a:blip r:embed="rId6">
            <a:alphaModFix/>
          </a:blip>
          <a:stretch>
            <a:fillRect/>
          </a:stretch>
        </p:blipFill>
        <p:spPr>
          <a:xfrm>
            <a:off x="375188" y="2847943"/>
            <a:ext cx="2006950" cy="627450"/>
          </a:xfrm>
          <a:prstGeom prst="rect">
            <a:avLst/>
          </a:prstGeom>
          <a:noFill/>
          <a:ln>
            <a:noFill/>
          </a:ln>
        </p:spPr>
      </p:pic>
      <p:pic>
        <p:nvPicPr>
          <p:cNvPr id="283" name="Google Shape;283;p34"/>
          <p:cNvPicPr preferRelativeResize="0"/>
          <p:nvPr/>
        </p:nvPicPr>
        <p:blipFill>
          <a:blip r:embed="rId7">
            <a:alphaModFix/>
          </a:blip>
          <a:stretch>
            <a:fillRect/>
          </a:stretch>
        </p:blipFill>
        <p:spPr>
          <a:xfrm>
            <a:off x="2908238" y="2803500"/>
            <a:ext cx="1602000" cy="716339"/>
          </a:xfrm>
          <a:prstGeom prst="rect">
            <a:avLst/>
          </a:prstGeom>
          <a:noFill/>
          <a:ln>
            <a:noFill/>
          </a:ln>
        </p:spPr>
      </p:pic>
      <p:pic>
        <p:nvPicPr>
          <p:cNvPr id="284" name="Google Shape;284;p34"/>
          <p:cNvPicPr preferRelativeResize="0"/>
          <p:nvPr/>
        </p:nvPicPr>
        <p:blipFill>
          <a:blip r:embed="rId8">
            <a:alphaModFix/>
          </a:blip>
          <a:stretch>
            <a:fillRect/>
          </a:stretch>
        </p:blipFill>
        <p:spPr>
          <a:xfrm>
            <a:off x="5099813" y="2761620"/>
            <a:ext cx="1465118" cy="800100"/>
          </a:xfrm>
          <a:prstGeom prst="rect">
            <a:avLst/>
          </a:prstGeom>
          <a:noFill/>
          <a:ln>
            <a:noFill/>
          </a:ln>
        </p:spPr>
      </p:pic>
      <p:pic>
        <p:nvPicPr>
          <p:cNvPr id="285" name="Google Shape;285;p34"/>
          <p:cNvPicPr preferRelativeResize="0"/>
          <p:nvPr/>
        </p:nvPicPr>
        <p:blipFill>
          <a:blip r:embed="rId9">
            <a:alphaModFix/>
          </a:blip>
          <a:stretch>
            <a:fillRect/>
          </a:stretch>
        </p:blipFill>
        <p:spPr>
          <a:xfrm>
            <a:off x="6982838" y="2761622"/>
            <a:ext cx="2006950" cy="657546"/>
          </a:xfrm>
          <a:prstGeom prst="rect">
            <a:avLst/>
          </a:prstGeom>
          <a:noFill/>
          <a:ln>
            <a:noFill/>
          </a:ln>
        </p:spPr>
      </p:pic>
      <p:cxnSp>
        <p:nvCxnSpPr>
          <p:cNvPr id="286" name="Google Shape;286;p34"/>
          <p:cNvCxnSpPr>
            <a:stCxn id="279" idx="2"/>
            <a:endCxn id="281" idx="1"/>
          </p:cNvCxnSpPr>
          <p:nvPr/>
        </p:nvCxnSpPr>
        <p:spPr>
          <a:xfrm>
            <a:off x="4609909" y="1931525"/>
            <a:ext cx="1077600" cy="203400"/>
          </a:xfrm>
          <a:prstGeom prst="straightConnector1">
            <a:avLst/>
          </a:prstGeom>
          <a:noFill/>
          <a:ln cap="flat" cmpd="sng" w="9525">
            <a:solidFill>
              <a:schemeClr val="dk2"/>
            </a:solidFill>
            <a:prstDash val="solid"/>
            <a:round/>
            <a:headEnd len="med" w="med" type="none"/>
            <a:tailEnd len="med" w="med" type="triangle"/>
          </a:ln>
        </p:spPr>
      </p:cxnSp>
      <p:cxnSp>
        <p:nvCxnSpPr>
          <p:cNvPr id="287" name="Google Shape;287;p34"/>
          <p:cNvCxnSpPr>
            <a:stCxn id="279" idx="2"/>
            <a:endCxn id="280" idx="3"/>
          </p:cNvCxnSpPr>
          <p:nvPr/>
        </p:nvCxnSpPr>
        <p:spPr>
          <a:xfrm flipH="1">
            <a:off x="3532309" y="1931525"/>
            <a:ext cx="1077600" cy="203400"/>
          </a:xfrm>
          <a:prstGeom prst="straightConnector1">
            <a:avLst/>
          </a:prstGeom>
          <a:noFill/>
          <a:ln cap="flat" cmpd="sng" w="9525">
            <a:solidFill>
              <a:schemeClr val="dk2"/>
            </a:solidFill>
            <a:prstDash val="solid"/>
            <a:round/>
            <a:headEnd len="med" w="med" type="none"/>
            <a:tailEnd len="med" w="med" type="triangle"/>
          </a:ln>
        </p:spPr>
      </p:cxnSp>
      <p:cxnSp>
        <p:nvCxnSpPr>
          <p:cNvPr id="288" name="Google Shape;288;p34"/>
          <p:cNvCxnSpPr>
            <a:stCxn id="280" idx="2"/>
            <a:endCxn id="282" idx="0"/>
          </p:cNvCxnSpPr>
          <p:nvPr/>
        </p:nvCxnSpPr>
        <p:spPr>
          <a:xfrm flipH="1">
            <a:off x="1378516" y="2571738"/>
            <a:ext cx="1150200" cy="276300"/>
          </a:xfrm>
          <a:prstGeom prst="straightConnector1">
            <a:avLst/>
          </a:prstGeom>
          <a:noFill/>
          <a:ln cap="flat" cmpd="sng" w="9525">
            <a:solidFill>
              <a:schemeClr val="dk2"/>
            </a:solidFill>
            <a:prstDash val="solid"/>
            <a:round/>
            <a:headEnd len="med" w="med" type="none"/>
            <a:tailEnd len="med" w="med" type="triangle"/>
          </a:ln>
        </p:spPr>
      </p:cxnSp>
      <p:cxnSp>
        <p:nvCxnSpPr>
          <p:cNvPr id="289" name="Google Shape;289;p34"/>
          <p:cNvCxnSpPr>
            <a:stCxn id="280" idx="2"/>
            <a:endCxn id="283" idx="0"/>
          </p:cNvCxnSpPr>
          <p:nvPr/>
        </p:nvCxnSpPr>
        <p:spPr>
          <a:xfrm>
            <a:off x="2528716" y="2571738"/>
            <a:ext cx="1180500" cy="231900"/>
          </a:xfrm>
          <a:prstGeom prst="straightConnector1">
            <a:avLst/>
          </a:prstGeom>
          <a:noFill/>
          <a:ln cap="flat" cmpd="sng" w="9525">
            <a:solidFill>
              <a:schemeClr val="dk2"/>
            </a:solidFill>
            <a:prstDash val="solid"/>
            <a:round/>
            <a:headEnd len="med" w="med" type="none"/>
            <a:tailEnd len="med" w="med" type="triangle"/>
          </a:ln>
        </p:spPr>
      </p:cxnSp>
      <p:cxnSp>
        <p:nvCxnSpPr>
          <p:cNvPr id="290" name="Google Shape;290;p34"/>
          <p:cNvCxnSpPr>
            <a:stCxn id="281" idx="2"/>
            <a:endCxn id="284" idx="0"/>
          </p:cNvCxnSpPr>
          <p:nvPr/>
        </p:nvCxnSpPr>
        <p:spPr>
          <a:xfrm flipH="1">
            <a:off x="5832463" y="2570954"/>
            <a:ext cx="858600" cy="190800"/>
          </a:xfrm>
          <a:prstGeom prst="straightConnector1">
            <a:avLst/>
          </a:prstGeom>
          <a:noFill/>
          <a:ln cap="flat" cmpd="sng" w="9525">
            <a:solidFill>
              <a:schemeClr val="dk2"/>
            </a:solidFill>
            <a:prstDash val="solid"/>
            <a:round/>
            <a:headEnd len="med" w="med" type="none"/>
            <a:tailEnd len="med" w="med" type="triangle"/>
          </a:ln>
        </p:spPr>
      </p:cxnSp>
      <p:cxnSp>
        <p:nvCxnSpPr>
          <p:cNvPr id="291" name="Google Shape;291;p34"/>
          <p:cNvCxnSpPr>
            <a:stCxn id="281" idx="2"/>
            <a:endCxn id="285" idx="0"/>
          </p:cNvCxnSpPr>
          <p:nvPr/>
        </p:nvCxnSpPr>
        <p:spPr>
          <a:xfrm>
            <a:off x="6691063" y="2570954"/>
            <a:ext cx="1295100" cy="1908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97" name="Google Shape;297;p3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98" name="Google Shape;298;p35"/>
          <p:cNvPicPr preferRelativeResize="0"/>
          <p:nvPr/>
        </p:nvPicPr>
        <p:blipFill>
          <a:blip r:embed="rId3">
            <a:alphaModFix/>
          </a:blip>
          <a:stretch>
            <a:fillRect/>
          </a:stretch>
        </p:blipFill>
        <p:spPr>
          <a:xfrm>
            <a:off x="0" y="0"/>
            <a:ext cx="9143997" cy="5143501"/>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36"/>
          <p:cNvSpPr txBox="1"/>
          <p:nvPr>
            <p:ph type="title"/>
          </p:nvPr>
        </p:nvSpPr>
        <p:spPr>
          <a:xfrm>
            <a:off x="311700" y="2041275"/>
            <a:ext cx="8520600" cy="8835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b="1" lang="en" sz="3700"/>
              <a:t>Q</a:t>
            </a:r>
            <a:r>
              <a:rPr b="1" lang="en" sz="3700"/>
              <a:t> &amp; A</a:t>
            </a:r>
            <a:endParaRPr b="1" sz="3700"/>
          </a:p>
        </p:txBody>
      </p:sp>
      <p:sp>
        <p:nvSpPr>
          <p:cNvPr id="304" name="Google Shape;304;p36"/>
          <p:cNvSpPr txBox="1"/>
          <p:nvPr/>
        </p:nvSpPr>
        <p:spPr>
          <a:xfrm>
            <a:off x="966150" y="2175575"/>
            <a:ext cx="7211700" cy="1087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accent3"/>
                </a:solidFill>
                <a:latin typeface="Proxima Nova"/>
                <a:ea typeface="Proxima Nova"/>
                <a:cs typeface="Proxima Nova"/>
                <a:sym typeface="Proxima Nova"/>
              </a:rPr>
              <a:t>Thanks for listening :) </a:t>
            </a:r>
            <a:endParaRPr sz="1800">
              <a:solidFill>
                <a:schemeClr val="accent3"/>
              </a:solidFill>
              <a:latin typeface="Proxima Nova"/>
              <a:ea typeface="Proxima Nova"/>
              <a:cs typeface="Proxima Nova"/>
              <a:sym typeface="Proxima Nov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304"/>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sp>
        <p:nvSpPr>
          <p:cNvPr id="70" name="Google Shape;70;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Importance</a:t>
            </a:r>
            <a:endParaRPr/>
          </a:p>
        </p:txBody>
      </p:sp>
      <p:sp>
        <p:nvSpPr>
          <p:cNvPr id="71" name="Google Shape;71;p1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25000" lnSpcReduction="20000"/>
          </a:bodyPr>
          <a:lstStyle/>
          <a:p>
            <a:pPr indent="0" lvl="0" marL="0" rtl="0" algn="l">
              <a:lnSpc>
                <a:spcPct val="150000"/>
              </a:lnSpc>
              <a:spcBef>
                <a:spcPts val="1500"/>
              </a:spcBef>
              <a:spcAft>
                <a:spcPts val="0"/>
              </a:spcAft>
              <a:buNone/>
            </a:pPr>
            <a:r>
              <a:rPr lang="en" sz="4400">
                <a:solidFill>
                  <a:schemeClr val="dk1"/>
                </a:solidFill>
                <a:latin typeface="Roboto"/>
                <a:ea typeface="Roboto"/>
                <a:cs typeface="Roboto"/>
                <a:sym typeface="Roboto"/>
              </a:rPr>
              <a:t>Our Predictive Tool: An Overview</a:t>
            </a:r>
            <a:endParaRPr sz="4400">
              <a:solidFill>
                <a:schemeClr val="dk1"/>
              </a:solidFill>
              <a:latin typeface="Roboto"/>
              <a:ea typeface="Roboto"/>
              <a:cs typeface="Roboto"/>
              <a:sym typeface="Roboto"/>
            </a:endParaRPr>
          </a:p>
          <a:p>
            <a:pPr indent="0" lvl="0" marL="457200" rtl="0" algn="l">
              <a:lnSpc>
                <a:spcPct val="150000"/>
              </a:lnSpc>
              <a:spcBef>
                <a:spcPts val="1500"/>
              </a:spcBef>
              <a:spcAft>
                <a:spcPts val="0"/>
              </a:spcAft>
              <a:buNone/>
            </a:pPr>
            <a:r>
              <a:rPr lang="en" sz="4400">
                <a:solidFill>
                  <a:schemeClr val="dk1"/>
                </a:solidFill>
                <a:latin typeface="Roboto"/>
                <a:ea typeface="Roboto"/>
                <a:cs typeface="Roboto"/>
                <a:sym typeface="Roboto"/>
              </a:rPr>
              <a:t>We will be going over the machine learning models we used to build an app for doctors analyz</a:t>
            </a:r>
            <a:r>
              <a:rPr lang="en" sz="4400">
                <a:solidFill>
                  <a:schemeClr val="dk1"/>
                </a:solidFill>
                <a:latin typeface="Roboto"/>
                <a:ea typeface="Roboto"/>
                <a:cs typeface="Roboto"/>
                <a:sym typeface="Roboto"/>
              </a:rPr>
              <a:t>ing</a:t>
            </a:r>
            <a:r>
              <a:rPr lang="en" sz="4400">
                <a:solidFill>
                  <a:schemeClr val="dk1"/>
                </a:solidFill>
                <a:latin typeface="Roboto"/>
                <a:ea typeface="Roboto"/>
                <a:cs typeface="Roboto"/>
                <a:sym typeface="Roboto"/>
              </a:rPr>
              <a:t> multiple risk factors (age, cholesterol levels, blood pressure, etc.) to predict heart disease risk.</a:t>
            </a:r>
            <a:endParaRPr sz="4400">
              <a:solidFill>
                <a:schemeClr val="dk1"/>
              </a:solidFill>
              <a:latin typeface="Roboto"/>
              <a:ea typeface="Roboto"/>
              <a:cs typeface="Roboto"/>
              <a:sym typeface="Roboto"/>
            </a:endParaRPr>
          </a:p>
          <a:p>
            <a:pPr indent="0" lvl="0" marL="914400" rtl="0" algn="l">
              <a:lnSpc>
                <a:spcPct val="150000"/>
              </a:lnSpc>
              <a:spcBef>
                <a:spcPts val="1500"/>
              </a:spcBef>
              <a:spcAft>
                <a:spcPts val="0"/>
              </a:spcAft>
              <a:buNone/>
            </a:pPr>
            <a:r>
              <a:rPr lang="en" sz="4400">
                <a:solidFill>
                  <a:schemeClr val="dk1"/>
                </a:solidFill>
                <a:latin typeface="Roboto"/>
                <a:ea typeface="Roboto"/>
                <a:cs typeface="Roboto"/>
                <a:sym typeface="Roboto"/>
              </a:rPr>
              <a:t>Benefits for Doctors</a:t>
            </a:r>
            <a:endParaRPr sz="4400">
              <a:solidFill>
                <a:schemeClr val="dk1"/>
              </a:solidFill>
              <a:latin typeface="Roboto"/>
              <a:ea typeface="Roboto"/>
              <a:cs typeface="Roboto"/>
              <a:sym typeface="Roboto"/>
            </a:endParaRPr>
          </a:p>
          <a:p>
            <a:pPr indent="-298450" lvl="0" marL="1371600" rtl="0" algn="l">
              <a:lnSpc>
                <a:spcPct val="150000"/>
              </a:lnSpc>
              <a:spcBef>
                <a:spcPts val="1500"/>
              </a:spcBef>
              <a:spcAft>
                <a:spcPts val="0"/>
              </a:spcAft>
              <a:buClr>
                <a:schemeClr val="dk1"/>
              </a:buClr>
              <a:buSzPct val="100000"/>
              <a:buFont typeface="Roboto"/>
              <a:buChar char="●"/>
            </a:pPr>
            <a:r>
              <a:rPr lang="en" sz="4400">
                <a:solidFill>
                  <a:schemeClr val="dk1"/>
                </a:solidFill>
                <a:latin typeface="Roboto"/>
                <a:ea typeface="Roboto"/>
                <a:cs typeface="Roboto"/>
                <a:sym typeface="Roboto"/>
              </a:rPr>
              <a:t>Enhanced Decision Making</a:t>
            </a:r>
            <a:endParaRPr sz="4400">
              <a:solidFill>
                <a:schemeClr val="dk1"/>
              </a:solidFill>
              <a:latin typeface="Roboto"/>
              <a:ea typeface="Roboto"/>
              <a:cs typeface="Roboto"/>
              <a:sym typeface="Roboto"/>
            </a:endParaRPr>
          </a:p>
          <a:p>
            <a:pPr indent="-298450" lvl="1" marL="1828800" rtl="0" algn="l">
              <a:lnSpc>
                <a:spcPct val="150000"/>
              </a:lnSpc>
              <a:spcBef>
                <a:spcPts val="0"/>
              </a:spcBef>
              <a:spcAft>
                <a:spcPts val="0"/>
              </a:spcAft>
              <a:buClr>
                <a:schemeClr val="dk1"/>
              </a:buClr>
              <a:buSzPct val="100000"/>
              <a:buFont typeface="Roboto"/>
              <a:buChar char="○"/>
            </a:pPr>
            <a:r>
              <a:rPr lang="en" sz="4400">
                <a:solidFill>
                  <a:schemeClr val="dk1"/>
                </a:solidFill>
                <a:latin typeface="Roboto"/>
                <a:ea typeface="Roboto"/>
                <a:cs typeface="Roboto"/>
                <a:sym typeface="Roboto"/>
              </a:rPr>
              <a:t>Assists doctors in making informed decisions by providing an additional layer of analysis.</a:t>
            </a:r>
            <a:endParaRPr sz="4400">
              <a:solidFill>
                <a:schemeClr val="dk1"/>
              </a:solidFill>
              <a:latin typeface="Roboto"/>
              <a:ea typeface="Roboto"/>
              <a:cs typeface="Roboto"/>
              <a:sym typeface="Roboto"/>
            </a:endParaRPr>
          </a:p>
          <a:p>
            <a:pPr indent="-298450" lvl="0" marL="1371600" rtl="0" algn="l">
              <a:lnSpc>
                <a:spcPct val="150000"/>
              </a:lnSpc>
              <a:spcBef>
                <a:spcPts val="0"/>
              </a:spcBef>
              <a:spcAft>
                <a:spcPts val="0"/>
              </a:spcAft>
              <a:buClr>
                <a:schemeClr val="dk1"/>
              </a:buClr>
              <a:buSzPct val="100000"/>
              <a:buFont typeface="Roboto"/>
              <a:buChar char="●"/>
            </a:pPr>
            <a:r>
              <a:rPr lang="en" sz="4400">
                <a:solidFill>
                  <a:schemeClr val="dk1"/>
                </a:solidFill>
                <a:latin typeface="Roboto"/>
                <a:ea typeface="Roboto"/>
                <a:cs typeface="Roboto"/>
                <a:sym typeface="Roboto"/>
              </a:rPr>
              <a:t>Time Efficiency</a:t>
            </a:r>
            <a:endParaRPr sz="4400">
              <a:solidFill>
                <a:schemeClr val="dk1"/>
              </a:solidFill>
              <a:latin typeface="Roboto"/>
              <a:ea typeface="Roboto"/>
              <a:cs typeface="Roboto"/>
              <a:sym typeface="Roboto"/>
            </a:endParaRPr>
          </a:p>
          <a:p>
            <a:pPr indent="-298450" lvl="1" marL="1828800" rtl="0" algn="l">
              <a:lnSpc>
                <a:spcPct val="150000"/>
              </a:lnSpc>
              <a:spcBef>
                <a:spcPts val="0"/>
              </a:spcBef>
              <a:spcAft>
                <a:spcPts val="0"/>
              </a:spcAft>
              <a:buClr>
                <a:schemeClr val="dk1"/>
              </a:buClr>
              <a:buSzPct val="100000"/>
              <a:buFont typeface="Roboto"/>
              <a:buChar char="○"/>
            </a:pPr>
            <a:r>
              <a:rPr lang="en" sz="4400">
                <a:solidFill>
                  <a:schemeClr val="dk1"/>
                </a:solidFill>
                <a:latin typeface="Roboto"/>
                <a:ea typeface="Roboto"/>
                <a:cs typeface="Roboto"/>
                <a:sym typeface="Roboto"/>
              </a:rPr>
              <a:t>Streamlines the initial assessment process, allowing doctors to focus on critical cases.</a:t>
            </a:r>
            <a:endParaRPr sz="4400">
              <a:solidFill>
                <a:schemeClr val="dk1"/>
              </a:solidFill>
              <a:latin typeface="Roboto"/>
              <a:ea typeface="Roboto"/>
              <a:cs typeface="Roboto"/>
              <a:sym typeface="Roboto"/>
            </a:endParaRPr>
          </a:p>
          <a:p>
            <a:pPr indent="-298450" lvl="0" marL="1371600" rtl="0" algn="l">
              <a:lnSpc>
                <a:spcPct val="150000"/>
              </a:lnSpc>
              <a:spcBef>
                <a:spcPts val="0"/>
              </a:spcBef>
              <a:spcAft>
                <a:spcPts val="0"/>
              </a:spcAft>
              <a:buClr>
                <a:schemeClr val="dk1"/>
              </a:buClr>
              <a:buSzPct val="100000"/>
              <a:buFont typeface="Roboto"/>
              <a:buChar char="●"/>
            </a:pPr>
            <a:r>
              <a:rPr lang="en" sz="4400">
                <a:solidFill>
                  <a:schemeClr val="dk1"/>
                </a:solidFill>
                <a:latin typeface="Roboto"/>
                <a:ea typeface="Roboto"/>
                <a:cs typeface="Roboto"/>
                <a:sym typeface="Roboto"/>
              </a:rPr>
              <a:t>Patient Engagement</a:t>
            </a:r>
            <a:endParaRPr sz="4400">
              <a:solidFill>
                <a:schemeClr val="dk1"/>
              </a:solidFill>
              <a:latin typeface="Roboto"/>
              <a:ea typeface="Roboto"/>
              <a:cs typeface="Roboto"/>
              <a:sym typeface="Roboto"/>
            </a:endParaRPr>
          </a:p>
          <a:p>
            <a:pPr indent="-298450" lvl="1" marL="1828800" rtl="0" algn="l">
              <a:lnSpc>
                <a:spcPct val="150000"/>
              </a:lnSpc>
              <a:spcBef>
                <a:spcPts val="0"/>
              </a:spcBef>
              <a:spcAft>
                <a:spcPts val="0"/>
              </a:spcAft>
              <a:buClr>
                <a:schemeClr val="dk1"/>
              </a:buClr>
              <a:buSzPct val="100000"/>
              <a:buFont typeface="Roboto"/>
              <a:buChar char="○"/>
            </a:pPr>
            <a:r>
              <a:rPr lang="en" sz="4400">
                <a:solidFill>
                  <a:schemeClr val="dk1"/>
                </a:solidFill>
                <a:latin typeface="Roboto"/>
                <a:ea typeface="Roboto"/>
                <a:cs typeface="Roboto"/>
                <a:sym typeface="Roboto"/>
              </a:rPr>
              <a:t>Facilitates discussions with patients about their health risks and preventive measures.</a:t>
            </a:r>
            <a:endParaRPr sz="4400">
              <a:solidFill>
                <a:schemeClr val="dk1"/>
              </a:solidFill>
              <a:latin typeface="Roboto"/>
              <a:ea typeface="Roboto"/>
              <a:cs typeface="Roboto"/>
              <a:sym typeface="Roboto"/>
            </a:endParaRPr>
          </a:p>
          <a:p>
            <a:pPr indent="0" lvl="0" marL="0" rtl="0" algn="l">
              <a:spcBef>
                <a:spcPts val="1500"/>
              </a:spcBef>
              <a:spcAft>
                <a:spcPts val="0"/>
              </a:spcAft>
              <a:buNone/>
            </a:pPr>
            <a:r>
              <a:t/>
            </a:r>
            <a:endParaRPr sz="1200">
              <a:solidFill>
                <a:srgbClr val="D1D5DB"/>
              </a:solidFill>
              <a:highlight>
                <a:srgbClr val="444654"/>
              </a:highlight>
              <a:latin typeface="Roboto"/>
              <a:ea typeface="Roboto"/>
              <a:cs typeface="Roboto"/>
              <a:sym typeface="Roboto"/>
            </a:endParaRPr>
          </a:p>
          <a:p>
            <a:pPr indent="0" lvl="0" marL="0" rtl="0" algn="l">
              <a:spcBef>
                <a:spcPts val="1500"/>
              </a:spcBef>
              <a:spcAft>
                <a:spcPts val="120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sp>
        <p:nvSpPr>
          <p:cNvPr id="76" name="Google Shape;76;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Source of the Dataset</a:t>
            </a:r>
            <a:endParaRPr/>
          </a:p>
        </p:txBody>
      </p:sp>
      <p:sp>
        <p:nvSpPr>
          <p:cNvPr id="77" name="Google Shape;77;p16"/>
          <p:cNvSpPr txBox="1"/>
          <p:nvPr>
            <p:ph idx="1" type="body"/>
          </p:nvPr>
        </p:nvSpPr>
        <p:spPr>
          <a:xfrm>
            <a:off x="311700" y="1152475"/>
            <a:ext cx="8520600" cy="3891300"/>
          </a:xfrm>
          <a:prstGeom prst="rect">
            <a:avLst/>
          </a:prstGeom>
        </p:spPr>
        <p:txBody>
          <a:bodyPr anchorCtr="0" anchor="t" bIns="91425" lIns="91425" spcFirstLastPara="1" rIns="91425" wrap="square" tIns="91425">
            <a:normAutofit/>
          </a:bodyPr>
          <a:lstStyle/>
          <a:p>
            <a:pPr indent="457200" lvl="0" marL="1371600" rtl="0" algn="l">
              <a:spcBef>
                <a:spcPts val="0"/>
              </a:spcBef>
              <a:spcAft>
                <a:spcPts val="0"/>
              </a:spcAft>
              <a:buNone/>
            </a:pPr>
            <a:r>
              <a:t/>
            </a:r>
            <a:endParaRPr sz="1500"/>
          </a:p>
          <a:p>
            <a:pPr indent="457200" lvl="0" marL="1371600" rtl="0" algn="l">
              <a:spcBef>
                <a:spcPts val="1200"/>
              </a:spcBef>
              <a:spcAft>
                <a:spcPts val="0"/>
              </a:spcAft>
              <a:buNone/>
            </a:pPr>
            <a:r>
              <a:t/>
            </a:r>
            <a:endParaRPr sz="1500"/>
          </a:p>
          <a:p>
            <a:pPr indent="457200" lvl="0" marL="1371600" rtl="0" algn="l">
              <a:spcBef>
                <a:spcPts val="1200"/>
              </a:spcBef>
              <a:spcAft>
                <a:spcPts val="0"/>
              </a:spcAft>
              <a:buNone/>
            </a:pPr>
            <a:r>
              <a:t/>
            </a:r>
            <a:endParaRPr sz="1500"/>
          </a:p>
          <a:p>
            <a:pPr indent="0" lvl="0" marL="0" rtl="0" algn="l">
              <a:spcBef>
                <a:spcPts val="1200"/>
              </a:spcBef>
              <a:spcAft>
                <a:spcPts val="0"/>
              </a:spcAft>
              <a:buNone/>
            </a:pPr>
            <a:r>
              <a:rPr lang="en" sz="1500"/>
              <a:t>https://www.kaggle.com/datasets/fedesoriano/heart-failure-prediction </a:t>
            </a:r>
            <a:endParaRPr sz="1500"/>
          </a:p>
          <a:p>
            <a:pPr indent="0" lvl="0" marL="0" rtl="0" algn="l">
              <a:spcBef>
                <a:spcPts val="1200"/>
              </a:spcBef>
              <a:spcAft>
                <a:spcPts val="0"/>
              </a:spcAft>
              <a:buNone/>
            </a:pPr>
            <a:r>
              <a:t/>
            </a:r>
            <a:endParaRPr sz="1500"/>
          </a:p>
          <a:p>
            <a:pPr indent="0" lvl="0" marL="0" rtl="0" algn="l">
              <a:spcBef>
                <a:spcPts val="1200"/>
              </a:spcBef>
              <a:spcAft>
                <a:spcPts val="0"/>
              </a:spcAft>
              <a:buNone/>
            </a:pPr>
            <a:r>
              <a:t/>
            </a:r>
            <a:endParaRPr sz="1500"/>
          </a:p>
          <a:p>
            <a:pPr indent="0" lvl="0" marL="0" rtl="0" algn="l">
              <a:spcBef>
                <a:spcPts val="1200"/>
              </a:spcBef>
              <a:spcAft>
                <a:spcPts val="0"/>
              </a:spcAft>
              <a:buNone/>
            </a:pPr>
            <a:r>
              <a:rPr lang="en" sz="1500"/>
              <a:t>UC Irvine Machine Learning Repository</a:t>
            </a:r>
            <a:endParaRPr sz="1500"/>
          </a:p>
          <a:p>
            <a:pPr indent="0" lvl="0" marL="0" rtl="0" algn="l">
              <a:spcBef>
                <a:spcPts val="1200"/>
              </a:spcBef>
              <a:spcAft>
                <a:spcPts val="1200"/>
              </a:spcAft>
              <a:buNone/>
            </a:pPr>
            <a:r>
              <a:rPr lang="en" sz="1500"/>
              <a:t>Janosi,Andras, Steinbrunn,William, Pfisterer,Matthias, and Detrano,Robert. (1988). Heart Disease. UCI Machine Learning Repository. </a:t>
            </a:r>
            <a:r>
              <a:rPr lang="en" sz="1500" u="sng">
                <a:solidFill>
                  <a:schemeClr val="hlink"/>
                </a:solidFill>
                <a:hlinkClick r:id="rId3"/>
              </a:rPr>
              <a:t>https://doi.org/10.24432/C52P4X</a:t>
            </a:r>
            <a:r>
              <a:rPr lang="en" sz="1500"/>
              <a:t>.</a:t>
            </a:r>
            <a:endParaRPr sz="1500"/>
          </a:p>
        </p:txBody>
      </p:sp>
      <p:pic>
        <p:nvPicPr>
          <p:cNvPr id="78" name="Google Shape;78;p16"/>
          <p:cNvPicPr preferRelativeResize="0"/>
          <p:nvPr/>
        </p:nvPicPr>
        <p:blipFill>
          <a:blip r:embed="rId4">
            <a:alphaModFix/>
          </a:blip>
          <a:stretch>
            <a:fillRect/>
          </a:stretch>
        </p:blipFill>
        <p:spPr>
          <a:xfrm>
            <a:off x="420625" y="2805175"/>
            <a:ext cx="1487724" cy="836850"/>
          </a:xfrm>
          <a:prstGeom prst="rect">
            <a:avLst/>
          </a:prstGeom>
          <a:noFill/>
          <a:ln cap="flat" cmpd="sng" w="9525">
            <a:solidFill>
              <a:schemeClr val="dk2"/>
            </a:solidFill>
            <a:prstDash val="solid"/>
            <a:round/>
            <a:headEnd len="sm" w="sm" type="none"/>
            <a:tailEnd len="sm" w="sm" type="none"/>
          </a:ln>
        </p:spPr>
      </p:pic>
      <p:grpSp>
        <p:nvGrpSpPr>
          <p:cNvPr id="79" name="Google Shape;79;p16"/>
          <p:cNvGrpSpPr/>
          <p:nvPr/>
        </p:nvGrpSpPr>
        <p:grpSpPr>
          <a:xfrm>
            <a:off x="5294486" y="231814"/>
            <a:ext cx="3537814" cy="2216059"/>
            <a:chOff x="4681643" y="1198728"/>
            <a:chExt cx="3665748" cy="2465575"/>
          </a:xfrm>
        </p:grpSpPr>
        <p:pic>
          <p:nvPicPr>
            <p:cNvPr id="80" name="Google Shape;80;p16"/>
            <p:cNvPicPr preferRelativeResize="0"/>
            <p:nvPr/>
          </p:nvPicPr>
          <p:blipFill>
            <a:blip r:embed="rId5">
              <a:alphaModFix/>
            </a:blip>
            <a:stretch>
              <a:fillRect/>
            </a:stretch>
          </p:blipFill>
          <p:spPr>
            <a:xfrm>
              <a:off x="4705216" y="1198728"/>
              <a:ext cx="3642176" cy="1883275"/>
            </a:xfrm>
            <a:prstGeom prst="rect">
              <a:avLst/>
            </a:prstGeom>
            <a:noFill/>
            <a:ln cap="flat" cmpd="sng" w="9525">
              <a:solidFill>
                <a:schemeClr val="dk2"/>
              </a:solidFill>
              <a:prstDash val="solid"/>
              <a:round/>
              <a:headEnd len="sm" w="sm" type="none"/>
              <a:tailEnd len="sm" w="sm" type="none"/>
            </a:ln>
          </p:spPr>
        </p:pic>
        <p:sp>
          <p:nvSpPr>
            <p:cNvPr id="81" name="Google Shape;81;p16"/>
            <p:cNvSpPr txBox="1"/>
            <p:nvPr/>
          </p:nvSpPr>
          <p:spPr>
            <a:xfrm>
              <a:off x="4681643" y="3082003"/>
              <a:ext cx="3642300" cy="582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accent3"/>
                  </a:solidFill>
                  <a:latin typeface="Proxima Nova"/>
                  <a:ea typeface="Proxima Nova"/>
                  <a:cs typeface="Proxima Nova"/>
                  <a:sym typeface="Proxima Nova"/>
                </a:rPr>
                <a:t>Figure 4.2 Zip file folder of the source dataset from UC Irvine Machine Learning Repository</a:t>
              </a:r>
              <a:endParaRPr sz="1100">
                <a:solidFill>
                  <a:schemeClr val="accent3"/>
                </a:solidFill>
                <a:latin typeface="Proxima Nova"/>
                <a:ea typeface="Proxima Nova"/>
                <a:cs typeface="Proxima Nova"/>
                <a:sym typeface="Proxima Nova"/>
              </a:endParaRPr>
            </a:p>
          </p:txBody>
        </p:sp>
      </p:grpSp>
      <p:pic>
        <p:nvPicPr>
          <p:cNvPr id="82" name="Google Shape;82;p16"/>
          <p:cNvPicPr preferRelativeResize="0"/>
          <p:nvPr/>
        </p:nvPicPr>
        <p:blipFill>
          <a:blip r:embed="rId6">
            <a:alphaModFix/>
          </a:blip>
          <a:stretch>
            <a:fillRect/>
          </a:stretch>
        </p:blipFill>
        <p:spPr>
          <a:xfrm>
            <a:off x="420625" y="1152475"/>
            <a:ext cx="2857500" cy="1295400"/>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17"/>
          <p:cNvSpPr txBox="1"/>
          <p:nvPr>
            <p:ph type="title"/>
          </p:nvPr>
        </p:nvSpPr>
        <p:spPr>
          <a:xfrm>
            <a:off x="311700" y="445025"/>
            <a:ext cx="35379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Dataset Preprocessing</a:t>
            </a:r>
            <a:endParaRPr/>
          </a:p>
        </p:txBody>
      </p:sp>
      <p:sp>
        <p:nvSpPr>
          <p:cNvPr id="88" name="Google Shape;88;p17"/>
          <p:cNvSpPr txBox="1"/>
          <p:nvPr>
            <p:ph idx="1" type="body"/>
          </p:nvPr>
        </p:nvSpPr>
        <p:spPr>
          <a:xfrm>
            <a:off x="311700" y="1017725"/>
            <a:ext cx="2625000" cy="1583400"/>
          </a:xfrm>
          <a:prstGeom prst="rect">
            <a:avLst/>
          </a:prstGeom>
        </p:spPr>
        <p:txBody>
          <a:bodyPr anchorCtr="0" anchor="t" bIns="91425" lIns="91425" spcFirstLastPara="1" rIns="91425" wrap="square" tIns="91425">
            <a:normAutofit fontScale="70000" lnSpcReduction="20000"/>
          </a:bodyPr>
          <a:lstStyle/>
          <a:p>
            <a:pPr indent="0" lvl="0" marL="0" rtl="0" algn="l">
              <a:lnSpc>
                <a:spcPct val="150000"/>
              </a:lnSpc>
              <a:spcBef>
                <a:spcPts val="0"/>
              </a:spcBef>
              <a:spcAft>
                <a:spcPts val="0"/>
              </a:spcAft>
              <a:buNone/>
            </a:pPr>
            <a:r>
              <a:rPr lang="en" sz="1300"/>
              <a:t>Python Pandas</a:t>
            </a:r>
            <a:endParaRPr sz="1300"/>
          </a:p>
          <a:p>
            <a:pPr indent="-286385" lvl="0" marL="457200" rtl="0" algn="l">
              <a:lnSpc>
                <a:spcPct val="150000"/>
              </a:lnSpc>
              <a:spcBef>
                <a:spcPts val="1200"/>
              </a:spcBef>
              <a:spcAft>
                <a:spcPts val="0"/>
              </a:spcAft>
              <a:buSzPct val="100000"/>
              <a:buChar char="●"/>
            </a:pPr>
            <a:r>
              <a:rPr lang="en" sz="1300"/>
              <a:t>Consistency in Column Names</a:t>
            </a:r>
            <a:endParaRPr sz="1300"/>
          </a:p>
          <a:p>
            <a:pPr indent="-286385" lvl="0" marL="457200" rtl="0" algn="l">
              <a:lnSpc>
                <a:spcPct val="150000"/>
              </a:lnSpc>
              <a:spcBef>
                <a:spcPts val="0"/>
              </a:spcBef>
              <a:spcAft>
                <a:spcPts val="0"/>
              </a:spcAft>
              <a:buSzPct val="100000"/>
              <a:buChar char="●"/>
            </a:pPr>
            <a:r>
              <a:rPr lang="en" sz="1300"/>
              <a:t>Data Type Conversions</a:t>
            </a:r>
            <a:endParaRPr sz="1300"/>
          </a:p>
          <a:p>
            <a:pPr indent="-286385" lvl="0" marL="457200" rtl="0" algn="l">
              <a:lnSpc>
                <a:spcPct val="150000"/>
              </a:lnSpc>
              <a:spcBef>
                <a:spcPts val="0"/>
              </a:spcBef>
              <a:spcAft>
                <a:spcPts val="0"/>
              </a:spcAft>
              <a:buSzPct val="100000"/>
              <a:buChar char="●"/>
            </a:pPr>
            <a:r>
              <a:rPr lang="en" sz="1300"/>
              <a:t>Merge Datasets</a:t>
            </a:r>
            <a:endParaRPr sz="1300"/>
          </a:p>
          <a:p>
            <a:pPr indent="-286385" lvl="0" marL="457200" rtl="0" algn="l">
              <a:lnSpc>
                <a:spcPct val="150000"/>
              </a:lnSpc>
              <a:spcBef>
                <a:spcPts val="0"/>
              </a:spcBef>
              <a:spcAft>
                <a:spcPts val="0"/>
              </a:spcAft>
              <a:buSzPct val="100000"/>
              <a:buChar char="●"/>
            </a:pPr>
            <a:r>
              <a:rPr lang="en" sz="1300"/>
              <a:t>Column Deletion</a:t>
            </a:r>
            <a:endParaRPr sz="1300"/>
          </a:p>
          <a:p>
            <a:pPr indent="-286385" lvl="0" marL="457200" rtl="0" algn="l">
              <a:lnSpc>
                <a:spcPct val="150000"/>
              </a:lnSpc>
              <a:spcBef>
                <a:spcPts val="0"/>
              </a:spcBef>
              <a:spcAft>
                <a:spcPts val="0"/>
              </a:spcAft>
              <a:buSzPct val="100000"/>
              <a:buChar char="●"/>
            </a:pPr>
            <a:r>
              <a:rPr lang="en" sz="1300"/>
              <a:t>Decoding Categories</a:t>
            </a:r>
            <a:endParaRPr sz="1300"/>
          </a:p>
          <a:p>
            <a:pPr indent="-286385" lvl="0" marL="457200" rtl="0" algn="l">
              <a:lnSpc>
                <a:spcPct val="150000"/>
              </a:lnSpc>
              <a:spcBef>
                <a:spcPts val="0"/>
              </a:spcBef>
              <a:spcAft>
                <a:spcPts val="0"/>
              </a:spcAft>
              <a:buSzPct val="100000"/>
              <a:buChar char="●"/>
            </a:pPr>
            <a:r>
              <a:rPr lang="en" sz="1300"/>
              <a:t>One Hot Encoding</a:t>
            </a:r>
            <a:endParaRPr sz="1300"/>
          </a:p>
        </p:txBody>
      </p:sp>
      <p:grpSp>
        <p:nvGrpSpPr>
          <p:cNvPr id="89" name="Google Shape;89;p17"/>
          <p:cNvGrpSpPr/>
          <p:nvPr/>
        </p:nvGrpSpPr>
        <p:grpSpPr>
          <a:xfrm>
            <a:off x="4299911" y="385064"/>
            <a:ext cx="3537814" cy="2216059"/>
            <a:chOff x="4681643" y="1198728"/>
            <a:chExt cx="3665748" cy="2465575"/>
          </a:xfrm>
        </p:grpSpPr>
        <p:pic>
          <p:nvPicPr>
            <p:cNvPr id="90" name="Google Shape;90;p17"/>
            <p:cNvPicPr preferRelativeResize="0"/>
            <p:nvPr/>
          </p:nvPicPr>
          <p:blipFill>
            <a:blip r:embed="rId3">
              <a:alphaModFix/>
            </a:blip>
            <a:stretch>
              <a:fillRect/>
            </a:stretch>
          </p:blipFill>
          <p:spPr>
            <a:xfrm>
              <a:off x="4705216" y="1198728"/>
              <a:ext cx="3642176" cy="1883275"/>
            </a:xfrm>
            <a:prstGeom prst="rect">
              <a:avLst/>
            </a:prstGeom>
            <a:noFill/>
            <a:ln cap="flat" cmpd="sng" w="9525">
              <a:solidFill>
                <a:schemeClr val="dk2"/>
              </a:solidFill>
              <a:prstDash val="solid"/>
              <a:round/>
              <a:headEnd len="sm" w="sm" type="none"/>
              <a:tailEnd len="sm" w="sm" type="none"/>
            </a:ln>
          </p:spPr>
        </p:pic>
        <p:sp>
          <p:nvSpPr>
            <p:cNvPr id="91" name="Google Shape;91;p17"/>
            <p:cNvSpPr txBox="1"/>
            <p:nvPr/>
          </p:nvSpPr>
          <p:spPr>
            <a:xfrm>
              <a:off x="4681643" y="3082003"/>
              <a:ext cx="3642300" cy="582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accent3"/>
                  </a:solidFill>
                  <a:latin typeface="Proxima Nova"/>
                  <a:ea typeface="Proxima Nova"/>
                  <a:cs typeface="Proxima Nova"/>
                  <a:sym typeface="Proxima Nova"/>
                </a:rPr>
                <a:t>Figure 5.2 Zip file folder of the source dataset from UC Irvine Machine Learning Repository</a:t>
              </a:r>
              <a:endParaRPr sz="1100">
                <a:solidFill>
                  <a:schemeClr val="accent3"/>
                </a:solidFill>
                <a:latin typeface="Proxima Nova"/>
                <a:ea typeface="Proxima Nova"/>
                <a:cs typeface="Proxima Nova"/>
                <a:sym typeface="Proxima Nova"/>
              </a:endParaRPr>
            </a:p>
          </p:txBody>
        </p:sp>
      </p:grpSp>
      <p:grpSp>
        <p:nvGrpSpPr>
          <p:cNvPr id="92" name="Google Shape;92;p17"/>
          <p:cNvGrpSpPr/>
          <p:nvPr/>
        </p:nvGrpSpPr>
        <p:grpSpPr>
          <a:xfrm>
            <a:off x="4299900" y="2766575"/>
            <a:ext cx="4069451" cy="1925452"/>
            <a:chOff x="4493975" y="1557125"/>
            <a:chExt cx="4069451" cy="1925452"/>
          </a:xfrm>
        </p:grpSpPr>
        <p:pic>
          <p:nvPicPr>
            <p:cNvPr id="93" name="Google Shape;93;p17"/>
            <p:cNvPicPr preferRelativeResize="0"/>
            <p:nvPr/>
          </p:nvPicPr>
          <p:blipFill>
            <a:blip r:embed="rId4">
              <a:alphaModFix/>
            </a:blip>
            <a:stretch>
              <a:fillRect/>
            </a:stretch>
          </p:blipFill>
          <p:spPr>
            <a:xfrm>
              <a:off x="4493975" y="1557125"/>
              <a:ext cx="4069451" cy="1571450"/>
            </a:xfrm>
            <a:prstGeom prst="rect">
              <a:avLst/>
            </a:prstGeom>
            <a:noFill/>
            <a:ln cap="flat" cmpd="sng" w="9525">
              <a:solidFill>
                <a:schemeClr val="dk2"/>
              </a:solidFill>
              <a:prstDash val="solid"/>
              <a:round/>
              <a:headEnd len="sm" w="sm" type="none"/>
              <a:tailEnd len="sm" w="sm" type="none"/>
            </a:ln>
          </p:spPr>
        </p:pic>
        <p:sp>
          <p:nvSpPr>
            <p:cNvPr id="94" name="Google Shape;94;p17"/>
            <p:cNvSpPr txBox="1"/>
            <p:nvPr/>
          </p:nvSpPr>
          <p:spPr>
            <a:xfrm>
              <a:off x="4493986" y="3128577"/>
              <a:ext cx="35151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accent3"/>
                  </a:solidFill>
                  <a:latin typeface="Proxima Nova"/>
                  <a:ea typeface="Proxima Nova"/>
                  <a:cs typeface="Proxima Nova"/>
                  <a:sym typeface="Proxima Nova"/>
                </a:rPr>
                <a:t>Figure 5.3 Raw heart disease dataset</a:t>
              </a:r>
              <a:endParaRPr sz="1100">
                <a:solidFill>
                  <a:schemeClr val="accent3"/>
                </a:solidFill>
                <a:latin typeface="Proxima Nova"/>
                <a:ea typeface="Proxima Nova"/>
                <a:cs typeface="Proxima Nova"/>
                <a:sym typeface="Proxima Nova"/>
              </a:endParaRPr>
            </a:p>
          </p:txBody>
        </p:sp>
      </p:grpSp>
      <p:grpSp>
        <p:nvGrpSpPr>
          <p:cNvPr id="95" name="Google Shape;95;p17"/>
          <p:cNvGrpSpPr/>
          <p:nvPr/>
        </p:nvGrpSpPr>
        <p:grpSpPr>
          <a:xfrm>
            <a:off x="537750" y="2766575"/>
            <a:ext cx="2399103" cy="2106600"/>
            <a:chOff x="483325" y="3031850"/>
            <a:chExt cx="2399103" cy="2106600"/>
          </a:xfrm>
        </p:grpSpPr>
        <p:pic>
          <p:nvPicPr>
            <p:cNvPr id="96" name="Google Shape;96;p17"/>
            <p:cNvPicPr preferRelativeResize="0"/>
            <p:nvPr/>
          </p:nvPicPr>
          <p:blipFill rotWithShape="1">
            <a:blip r:embed="rId5">
              <a:alphaModFix/>
            </a:blip>
            <a:srcRect b="0" l="0" r="0" t="15746"/>
            <a:stretch/>
          </p:blipFill>
          <p:spPr>
            <a:xfrm>
              <a:off x="483325" y="3031850"/>
              <a:ext cx="2399099" cy="1583400"/>
            </a:xfrm>
            <a:prstGeom prst="rect">
              <a:avLst/>
            </a:prstGeom>
            <a:noFill/>
            <a:ln>
              <a:noFill/>
            </a:ln>
          </p:spPr>
        </p:pic>
        <p:sp>
          <p:nvSpPr>
            <p:cNvPr id="97" name="Google Shape;97;p17"/>
            <p:cNvSpPr txBox="1"/>
            <p:nvPr/>
          </p:nvSpPr>
          <p:spPr>
            <a:xfrm>
              <a:off x="483328" y="4615250"/>
              <a:ext cx="23991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accent3"/>
                  </a:solidFill>
                  <a:latin typeface="Proxima Nova"/>
                  <a:ea typeface="Proxima Nova"/>
                  <a:cs typeface="Proxima Nova"/>
                  <a:sym typeface="Proxima Nova"/>
                </a:rPr>
                <a:t>Figure 5.1 Snippet of the python preprocessing code</a:t>
              </a:r>
              <a:endParaRPr sz="1100">
                <a:solidFill>
                  <a:schemeClr val="accent3"/>
                </a:solidFill>
                <a:latin typeface="Proxima Nova"/>
                <a:ea typeface="Proxima Nova"/>
                <a:cs typeface="Proxima Nova"/>
                <a:sym typeface="Proxima Nova"/>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18"/>
          <p:cNvSpPr txBox="1"/>
          <p:nvPr>
            <p:ph type="title"/>
          </p:nvPr>
        </p:nvSpPr>
        <p:spPr>
          <a:xfrm>
            <a:off x="311700" y="445025"/>
            <a:ext cx="34983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Features of the Dataset</a:t>
            </a:r>
            <a:endParaRPr/>
          </a:p>
        </p:txBody>
      </p:sp>
      <p:sp>
        <p:nvSpPr>
          <p:cNvPr id="103" name="Google Shape;103;p18"/>
          <p:cNvSpPr txBox="1"/>
          <p:nvPr>
            <p:ph idx="1" type="body"/>
          </p:nvPr>
        </p:nvSpPr>
        <p:spPr>
          <a:xfrm>
            <a:off x="311700" y="1152475"/>
            <a:ext cx="4704900" cy="365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800">
                <a:latin typeface="Roboto"/>
                <a:ea typeface="Roboto"/>
                <a:cs typeface="Roboto"/>
                <a:sym typeface="Roboto"/>
              </a:rPr>
              <a:t>Age		The age of the patient.</a:t>
            </a:r>
            <a:endParaRPr sz="800">
              <a:latin typeface="Roboto"/>
              <a:ea typeface="Roboto"/>
              <a:cs typeface="Roboto"/>
              <a:sym typeface="Roboto"/>
            </a:endParaRPr>
          </a:p>
          <a:p>
            <a:pPr indent="0" lvl="0" marL="0" rtl="0" algn="l">
              <a:spcBef>
                <a:spcPts val="1200"/>
              </a:spcBef>
              <a:spcAft>
                <a:spcPts val="0"/>
              </a:spcAft>
              <a:buNone/>
            </a:pPr>
            <a:r>
              <a:rPr lang="en" sz="800">
                <a:latin typeface="Roboto"/>
                <a:ea typeface="Roboto"/>
                <a:cs typeface="Roboto"/>
                <a:sym typeface="Roboto"/>
              </a:rPr>
              <a:t>Sex 		The gender of the patient			 (M for male, F for female).</a:t>
            </a:r>
            <a:endParaRPr sz="800">
              <a:latin typeface="Roboto"/>
              <a:ea typeface="Roboto"/>
              <a:cs typeface="Roboto"/>
              <a:sym typeface="Roboto"/>
            </a:endParaRPr>
          </a:p>
          <a:p>
            <a:pPr indent="0" lvl="0" marL="0" rtl="0" algn="l">
              <a:spcBef>
                <a:spcPts val="1200"/>
              </a:spcBef>
              <a:spcAft>
                <a:spcPts val="0"/>
              </a:spcAft>
              <a:buNone/>
            </a:pPr>
            <a:r>
              <a:rPr lang="en" sz="800">
                <a:latin typeface="Roboto"/>
                <a:ea typeface="Roboto"/>
                <a:cs typeface="Roboto"/>
                <a:sym typeface="Roboto"/>
              </a:rPr>
              <a:t>ChestPainType 	Type of chest pain experienced by the patient 	(ATA, NAP, ASY, TA).</a:t>
            </a:r>
            <a:endParaRPr sz="800">
              <a:latin typeface="Roboto"/>
              <a:ea typeface="Roboto"/>
              <a:cs typeface="Roboto"/>
              <a:sym typeface="Roboto"/>
            </a:endParaRPr>
          </a:p>
          <a:p>
            <a:pPr indent="0" lvl="0" marL="0" rtl="0" algn="l">
              <a:spcBef>
                <a:spcPts val="1200"/>
              </a:spcBef>
              <a:spcAft>
                <a:spcPts val="0"/>
              </a:spcAft>
              <a:buNone/>
            </a:pPr>
            <a:r>
              <a:rPr lang="en" sz="800">
                <a:latin typeface="Roboto"/>
                <a:ea typeface="Roboto"/>
                <a:cs typeface="Roboto"/>
                <a:sym typeface="Roboto"/>
              </a:rPr>
              <a:t>RestingBP 	Resting blood pressure 			(in </a:t>
            </a:r>
            <a:r>
              <a:rPr lang="en" sz="800">
                <a:latin typeface="Roboto"/>
                <a:ea typeface="Roboto"/>
                <a:cs typeface="Roboto"/>
                <a:sym typeface="Roboto"/>
              </a:rPr>
              <a:t>mmHg</a:t>
            </a:r>
            <a:r>
              <a:rPr lang="en" sz="800">
                <a:latin typeface="Roboto"/>
                <a:ea typeface="Roboto"/>
                <a:cs typeface="Roboto"/>
                <a:sym typeface="Roboto"/>
              </a:rPr>
              <a:t>).</a:t>
            </a:r>
            <a:endParaRPr sz="800">
              <a:latin typeface="Roboto"/>
              <a:ea typeface="Roboto"/>
              <a:cs typeface="Roboto"/>
              <a:sym typeface="Roboto"/>
            </a:endParaRPr>
          </a:p>
          <a:p>
            <a:pPr indent="0" lvl="0" marL="0" rtl="0" algn="l">
              <a:spcBef>
                <a:spcPts val="1200"/>
              </a:spcBef>
              <a:spcAft>
                <a:spcPts val="0"/>
              </a:spcAft>
              <a:buNone/>
            </a:pPr>
            <a:r>
              <a:rPr lang="en" sz="800">
                <a:latin typeface="Roboto"/>
                <a:ea typeface="Roboto"/>
                <a:cs typeface="Roboto"/>
                <a:sym typeface="Roboto"/>
              </a:rPr>
              <a:t>Cholesterol	Serum cholesterol 				(in mg/dl).</a:t>
            </a:r>
            <a:endParaRPr sz="800">
              <a:latin typeface="Roboto"/>
              <a:ea typeface="Roboto"/>
              <a:cs typeface="Roboto"/>
              <a:sym typeface="Roboto"/>
            </a:endParaRPr>
          </a:p>
          <a:p>
            <a:pPr indent="0" lvl="0" marL="0" rtl="0" algn="l">
              <a:spcBef>
                <a:spcPts val="1200"/>
              </a:spcBef>
              <a:spcAft>
                <a:spcPts val="0"/>
              </a:spcAft>
              <a:buNone/>
            </a:pPr>
            <a:r>
              <a:rPr lang="en" sz="800">
                <a:latin typeface="Roboto"/>
                <a:ea typeface="Roboto"/>
                <a:cs typeface="Roboto"/>
                <a:sym typeface="Roboto"/>
              </a:rPr>
              <a:t>FastingBS		Fasting blood sugar 			(&gt; 120 mg/dl is coded as '1').</a:t>
            </a:r>
            <a:endParaRPr sz="800">
              <a:latin typeface="Roboto"/>
              <a:ea typeface="Roboto"/>
              <a:cs typeface="Roboto"/>
              <a:sym typeface="Roboto"/>
            </a:endParaRPr>
          </a:p>
          <a:p>
            <a:pPr indent="0" lvl="0" marL="0" rtl="0" algn="l">
              <a:spcBef>
                <a:spcPts val="1200"/>
              </a:spcBef>
              <a:spcAft>
                <a:spcPts val="0"/>
              </a:spcAft>
              <a:buNone/>
            </a:pPr>
            <a:r>
              <a:rPr lang="en" sz="800">
                <a:latin typeface="Roboto"/>
                <a:ea typeface="Roboto"/>
                <a:cs typeface="Roboto"/>
                <a:sym typeface="Roboto"/>
              </a:rPr>
              <a:t>RestingECG	Resting electrocardiogram results.		(LVH, Normal, ST)</a:t>
            </a:r>
            <a:endParaRPr sz="800">
              <a:latin typeface="Roboto"/>
              <a:ea typeface="Roboto"/>
              <a:cs typeface="Roboto"/>
              <a:sym typeface="Roboto"/>
            </a:endParaRPr>
          </a:p>
          <a:p>
            <a:pPr indent="0" lvl="0" marL="0" rtl="0" algn="l">
              <a:spcBef>
                <a:spcPts val="1200"/>
              </a:spcBef>
              <a:spcAft>
                <a:spcPts val="0"/>
              </a:spcAft>
              <a:buNone/>
            </a:pPr>
            <a:r>
              <a:rPr lang="en" sz="800">
                <a:latin typeface="Roboto"/>
                <a:ea typeface="Roboto"/>
                <a:cs typeface="Roboto"/>
                <a:sym typeface="Roboto"/>
              </a:rPr>
              <a:t>MaxHr 		Maximum heart rate achieved.			</a:t>
            </a:r>
            <a:endParaRPr sz="800">
              <a:latin typeface="Roboto"/>
              <a:ea typeface="Roboto"/>
              <a:cs typeface="Roboto"/>
              <a:sym typeface="Roboto"/>
            </a:endParaRPr>
          </a:p>
          <a:p>
            <a:pPr indent="0" lvl="0" marL="0" rtl="0" algn="l">
              <a:spcBef>
                <a:spcPts val="1200"/>
              </a:spcBef>
              <a:spcAft>
                <a:spcPts val="0"/>
              </a:spcAft>
              <a:buNone/>
            </a:pPr>
            <a:r>
              <a:rPr lang="en" sz="800">
                <a:latin typeface="Roboto"/>
                <a:ea typeface="Roboto"/>
                <a:cs typeface="Roboto"/>
                <a:sym typeface="Roboto"/>
              </a:rPr>
              <a:t>ExerciseAngina 	Angina induced by exercise 			(Y = Yes, N = No).</a:t>
            </a:r>
            <a:endParaRPr sz="800">
              <a:latin typeface="Roboto"/>
              <a:ea typeface="Roboto"/>
              <a:cs typeface="Roboto"/>
              <a:sym typeface="Roboto"/>
            </a:endParaRPr>
          </a:p>
          <a:p>
            <a:pPr indent="0" lvl="0" marL="0" rtl="0" algn="l">
              <a:spcBef>
                <a:spcPts val="1200"/>
              </a:spcBef>
              <a:spcAft>
                <a:spcPts val="0"/>
              </a:spcAft>
              <a:buNone/>
            </a:pPr>
            <a:r>
              <a:rPr lang="en" sz="800">
                <a:latin typeface="Roboto"/>
                <a:ea typeface="Roboto"/>
                <a:cs typeface="Roboto"/>
                <a:sym typeface="Roboto"/>
              </a:rPr>
              <a:t>Oldpeak 		ST depression induced by exercise relative to rest. </a:t>
            </a:r>
            <a:endParaRPr sz="800">
              <a:latin typeface="Roboto"/>
              <a:ea typeface="Roboto"/>
              <a:cs typeface="Roboto"/>
              <a:sym typeface="Roboto"/>
            </a:endParaRPr>
          </a:p>
          <a:p>
            <a:pPr indent="0" lvl="0" marL="0" rtl="0" algn="l">
              <a:spcBef>
                <a:spcPts val="1200"/>
              </a:spcBef>
              <a:spcAft>
                <a:spcPts val="0"/>
              </a:spcAft>
              <a:buNone/>
            </a:pPr>
            <a:r>
              <a:rPr lang="en" sz="800">
                <a:latin typeface="Roboto"/>
                <a:ea typeface="Roboto"/>
                <a:cs typeface="Roboto"/>
                <a:sym typeface="Roboto"/>
              </a:rPr>
              <a:t>ST_Slope 		The slope of the peak exercise ST segment.	(Up, Flat, Down)</a:t>
            </a:r>
            <a:endParaRPr sz="800">
              <a:latin typeface="Roboto"/>
              <a:ea typeface="Roboto"/>
              <a:cs typeface="Roboto"/>
              <a:sym typeface="Roboto"/>
            </a:endParaRPr>
          </a:p>
          <a:p>
            <a:pPr indent="0" lvl="0" marL="0" rtl="0" algn="l">
              <a:spcBef>
                <a:spcPts val="1200"/>
              </a:spcBef>
              <a:spcAft>
                <a:spcPts val="1200"/>
              </a:spcAft>
              <a:buNone/>
            </a:pPr>
            <a:r>
              <a:rPr lang="en" sz="800">
                <a:highlight>
                  <a:schemeClr val="accent6"/>
                </a:highlight>
                <a:latin typeface="Roboto"/>
                <a:ea typeface="Roboto"/>
                <a:cs typeface="Roboto"/>
                <a:sym typeface="Roboto"/>
              </a:rPr>
              <a:t>HeartDisease	Indicates the presence of heart disease 		(1 = Yes, 0 = No).</a:t>
            </a:r>
            <a:endParaRPr sz="800">
              <a:latin typeface="Roboto"/>
              <a:ea typeface="Roboto"/>
              <a:cs typeface="Roboto"/>
              <a:sym typeface="Roboto"/>
            </a:endParaRPr>
          </a:p>
        </p:txBody>
      </p:sp>
      <p:grpSp>
        <p:nvGrpSpPr>
          <p:cNvPr id="104" name="Google Shape;104;p18"/>
          <p:cNvGrpSpPr/>
          <p:nvPr/>
        </p:nvGrpSpPr>
        <p:grpSpPr>
          <a:xfrm>
            <a:off x="5352395" y="1152467"/>
            <a:ext cx="3229356" cy="2036060"/>
            <a:chOff x="4838310" y="1152475"/>
            <a:chExt cx="4139139" cy="2246315"/>
          </a:xfrm>
        </p:grpSpPr>
        <p:pic>
          <p:nvPicPr>
            <p:cNvPr id="105" name="Google Shape;105;p18"/>
            <p:cNvPicPr preferRelativeResize="0"/>
            <p:nvPr/>
          </p:nvPicPr>
          <p:blipFill>
            <a:blip r:embed="rId3">
              <a:alphaModFix/>
            </a:blip>
            <a:stretch>
              <a:fillRect/>
            </a:stretch>
          </p:blipFill>
          <p:spPr>
            <a:xfrm>
              <a:off x="4838325" y="1152475"/>
              <a:ext cx="4139124" cy="1736913"/>
            </a:xfrm>
            <a:prstGeom prst="rect">
              <a:avLst/>
            </a:prstGeom>
            <a:noFill/>
            <a:ln cap="flat" cmpd="sng" w="9525">
              <a:solidFill>
                <a:schemeClr val="dk2"/>
              </a:solidFill>
              <a:prstDash val="solid"/>
              <a:round/>
              <a:headEnd len="sm" w="sm" type="none"/>
              <a:tailEnd len="sm" w="sm" type="none"/>
            </a:ln>
          </p:spPr>
        </p:pic>
        <p:sp>
          <p:nvSpPr>
            <p:cNvPr id="106" name="Google Shape;106;p18"/>
            <p:cNvSpPr txBox="1"/>
            <p:nvPr/>
          </p:nvSpPr>
          <p:spPr>
            <a:xfrm>
              <a:off x="4838310" y="2889391"/>
              <a:ext cx="4139100" cy="50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chemeClr val="accent3"/>
                  </a:solidFill>
                  <a:latin typeface="Proxima Nova"/>
                  <a:ea typeface="Proxima Nova"/>
                  <a:cs typeface="Proxima Nova"/>
                  <a:sym typeface="Proxima Nova"/>
                </a:rPr>
                <a:t>Figure 6.1 Heart Disease Dataset in viewed in Excel (Dataset contains 918 rows, each representing a patient).</a:t>
              </a:r>
              <a:endParaRPr sz="900">
                <a:solidFill>
                  <a:schemeClr val="accent3"/>
                </a:solidFill>
                <a:latin typeface="Proxima Nova"/>
                <a:ea typeface="Proxima Nova"/>
                <a:cs typeface="Proxima Nova"/>
                <a:sym typeface="Proxima Nova"/>
              </a:endParaRPr>
            </a:p>
          </p:txBody>
        </p:sp>
      </p:grpSp>
      <p:grpSp>
        <p:nvGrpSpPr>
          <p:cNvPr id="107" name="Google Shape;107;p18"/>
          <p:cNvGrpSpPr/>
          <p:nvPr/>
        </p:nvGrpSpPr>
        <p:grpSpPr>
          <a:xfrm>
            <a:off x="5352399" y="3597834"/>
            <a:ext cx="3229351" cy="1018941"/>
            <a:chOff x="5352399" y="2799559"/>
            <a:chExt cx="3229351" cy="1018941"/>
          </a:xfrm>
        </p:grpSpPr>
        <p:pic>
          <p:nvPicPr>
            <p:cNvPr id="108" name="Google Shape;108;p18"/>
            <p:cNvPicPr preferRelativeResize="0"/>
            <p:nvPr/>
          </p:nvPicPr>
          <p:blipFill rotWithShape="1">
            <a:blip r:embed="rId4">
              <a:alphaModFix/>
            </a:blip>
            <a:srcRect b="0" l="10634" r="18513" t="77730"/>
            <a:stretch/>
          </p:blipFill>
          <p:spPr>
            <a:xfrm>
              <a:off x="5352400" y="2799559"/>
              <a:ext cx="3229349" cy="695829"/>
            </a:xfrm>
            <a:prstGeom prst="rect">
              <a:avLst/>
            </a:prstGeom>
            <a:noFill/>
            <a:ln cap="flat" cmpd="sng" w="9525">
              <a:solidFill>
                <a:schemeClr val="dk2"/>
              </a:solidFill>
              <a:prstDash val="solid"/>
              <a:round/>
              <a:headEnd len="sm" w="sm" type="none"/>
              <a:tailEnd len="sm" w="sm" type="none"/>
            </a:ln>
          </p:spPr>
        </p:pic>
        <p:sp>
          <p:nvSpPr>
            <p:cNvPr id="109" name="Google Shape;109;p18"/>
            <p:cNvSpPr txBox="1"/>
            <p:nvPr/>
          </p:nvSpPr>
          <p:spPr>
            <a:xfrm>
              <a:off x="5352399" y="3495400"/>
              <a:ext cx="26580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chemeClr val="accent3"/>
                  </a:solidFill>
                  <a:latin typeface="Proxima Nova"/>
                  <a:ea typeface="Proxima Nova"/>
                  <a:cs typeface="Proxima Nova"/>
                  <a:sym typeface="Proxima Nova"/>
                </a:rPr>
                <a:t>Figure 6.2 </a:t>
              </a:r>
              <a:endParaRPr sz="900">
                <a:solidFill>
                  <a:schemeClr val="accent3"/>
                </a:solidFill>
                <a:latin typeface="Proxima Nova"/>
                <a:ea typeface="Proxima Nova"/>
                <a:cs typeface="Proxima Nova"/>
                <a:sym typeface="Proxima Nova"/>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19"/>
          <p:cNvSpPr txBox="1"/>
          <p:nvPr>
            <p:ph type="title"/>
          </p:nvPr>
        </p:nvSpPr>
        <p:spPr>
          <a:xfrm>
            <a:off x="0" y="0"/>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n" sz="2020"/>
              <a:t>Visualizations</a:t>
            </a:r>
            <a:endParaRPr sz="2020"/>
          </a:p>
        </p:txBody>
      </p:sp>
      <p:pic>
        <p:nvPicPr>
          <p:cNvPr id="115" name="Google Shape;115;p19"/>
          <p:cNvPicPr preferRelativeResize="0"/>
          <p:nvPr/>
        </p:nvPicPr>
        <p:blipFill>
          <a:blip r:embed="rId3">
            <a:alphaModFix/>
          </a:blip>
          <a:stretch>
            <a:fillRect/>
          </a:stretch>
        </p:blipFill>
        <p:spPr>
          <a:xfrm>
            <a:off x="512500" y="355325"/>
            <a:ext cx="3943450" cy="2655000"/>
          </a:xfrm>
          <a:prstGeom prst="rect">
            <a:avLst/>
          </a:prstGeom>
          <a:noFill/>
          <a:ln>
            <a:noFill/>
          </a:ln>
        </p:spPr>
      </p:pic>
      <p:pic>
        <p:nvPicPr>
          <p:cNvPr id="116" name="Google Shape;116;p19"/>
          <p:cNvPicPr preferRelativeResize="0"/>
          <p:nvPr/>
        </p:nvPicPr>
        <p:blipFill>
          <a:blip r:embed="rId4">
            <a:alphaModFix/>
          </a:blip>
          <a:stretch>
            <a:fillRect/>
          </a:stretch>
        </p:blipFill>
        <p:spPr>
          <a:xfrm>
            <a:off x="4843008" y="323000"/>
            <a:ext cx="4105043" cy="2825851"/>
          </a:xfrm>
          <a:prstGeom prst="rect">
            <a:avLst/>
          </a:prstGeom>
          <a:noFill/>
          <a:ln>
            <a:noFill/>
          </a:ln>
        </p:spPr>
      </p:pic>
      <p:pic>
        <p:nvPicPr>
          <p:cNvPr id="117" name="Google Shape;117;p19"/>
          <p:cNvPicPr preferRelativeResize="0"/>
          <p:nvPr/>
        </p:nvPicPr>
        <p:blipFill>
          <a:blip r:embed="rId5">
            <a:alphaModFix/>
          </a:blip>
          <a:stretch>
            <a:fillRect/>
          </a:stretch>
        </p:blipFill>
        <p:spPr>
          <a:xfrm>
            <a:off x="41575" y="3148850"/>
            <a:ext cx="3629913" cy="1828376"/>
          </a:xfrm>
          <a:prstGeom prst="rect">
            <a:avLst/>
          </a:prstGeom>
          <a:noFill/>
          <a:ln>
            <a:noFill/>
          </a:ln>
        </p:spPr>
      </p:pic>
      <p:pic>
        <p:nvPicPr>
          <p:cNvPr id="118" name="Google Shape;118;p19"/>
          <p:cNvPicPr preferRelativeResize="0"/>
          <p:nvPr/>
        </p:nvPicPr>
        <p:blipFill>
          <a:blip r:embed="rId6">
            <a:alphaModFix/>
          </a:blip>
          <a:stretch>
            <a:fillRect/>
          </a:stretch>
        </p:blipFill>
        <p:spPr>
          <a:xfrm>
            <a:off x="3759250" y="3301251"/>
            <a:ext cx="2154945" cy="1689849"/>
          </a:xfrm>
          <a:prstGeom prst="rect">
            <a:avLst/>
          </a:prstGeom>
          <a:noFill/>
          <a:ln>
            <a:noFill/>
          </a:ln>
        </p:spPr>
      </p:pic>
      <p:pic>
        <p:nvPicPr>
          <p:cNvPr id="119" name="Google Shape;119;p19"/>
          <p:cNvPicPr preferRelativeResize="0"/>
          <p:nvPr/>
        </p:nvPicPr>
        <p:blipFill>
          <a:blip r:embed="rId7">
            <a:alphaModFix/>
          </a:blip>
          <a:stretch>
            <a:fillRect/>
          </a:stretch>
        </p:blipFill>
        <p:spPr>
          <a:xfrm>
            <a:off x="6001957" y="3301251"/>
            <a:ext cx="2262680" cy="16898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20"/>
          <p:cNvSpPr txBox="1"/>
          <p:nvPr>
            <p:ph type="title"/>
          </p:nvPr>
        </p:nvSpPr>
        <p:spPr>
          <a:xfrm>
            <a:off x="0" y="-363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rgbClr val="000000"/>
              </a:buClr>
              <a:buSzPct val="49009"/>
              <a:buFont typeface="Arial"/>
              <a:buNone/>
            </a:pPr>
            <a:r>
              <a:rPr lang="en" sz="2020"/>
              <a:t>Visualizations</a:t>
            </a:r>
            <a:endParaRPr/>
          </a:p>
        </p:txBody>
      </p:sp>
      <p:pic>
        <p:nvPicPr>
          <p:cNvPr id="125" name="Google Shape;125;p20"/>
          <p:cNvPicPr preferRelativeResize="0"/>
          <p:nvPr/>
        </p:nvPicPr>
        <p:blipFill>
          <a:blip r:embed="rId3">
            <a:alphaModFix/>
          </a:blip>
          <a:stretch>
            <a:fillRect/>
          </a:stretch>
        </p:blipFill>
        <p:spPr>
          <a:xfrm>
            <a:off x="0" y="358625"/>
            <a:ext cx="2472251" cy="2166375"/>
          </a:xfrm>
          <a:prstGeom prst="rect">
            <a:avLst/>
          </a:prstGeom>
          <a:noFill/>
          <a:ln>
            <a:noFill/>
          </a:ln>
        </p:spPr>
      </p:pic>
      <p:pic>
        <p:nvPicPr>
          <p:cNvPr id="126" name="Google Shape;126;p20"/>
          <p:cNvPicPr preferRelativeResize="0"/>
          <p:nvPr/>
        </p:nvPicPr>
        <p:blipFill>
          <a:blip r:embed="rId4">
            <a:alphaModFix/>
          </a:blip>
          <a:stretch>
            <a:fillRect/>
          </a:stretch>
        </p:blipFill>
        <p:spPr>
          <a:xfrm>
            <a:off x="4897450" y="0"/>
            <a:ext cx="4246552" cy="3520626"/>
          </a:xfrm>
          <a:prstGeom prst="rect">
            <a:avLst/>
          </a:prstGeom>
          <a:noFill/>
          <a:ln>
            <a:noFill/>
          </a:ln>
        </p:spPr>
      </p:pic>
      <p:pic>
        <p:nvPicPr>
          <p:cNvPr id="127" name="Google Shape;127;p20"/>
          <p:cNvPicPr preferRelativeResize="0"/>
          <p:nvPr/>
        </p:nvPicPr>
        <p:blipFill>
          <a:blip r:embed="rId5">
            <a:alphaModFix/>
          </a:blip>
          <a:stretch>
            <a:fillRect/>
          </a:stretch>
        </p:blipFill>
        <p:spPr>
          <a:xfrm>
            <a:off x="2508900" y="454275"/>
            <a:ext cx="2426676" cy="1994599"/>
          </a:xfrm>
          <a:prstGeom prst="rect">
            <a:avLst/>
          </a:prstGeom>
          <a:noFill/>
          <a:ln>
            <a:noFill/>
          </a:ln>
        </p:spPr>
      </p:pic>
      <p:pic>
        <p:nvPicPr>
          <p:cNvPr id="128" name="Google Shape;128;p20"/>
          <p:cNvPicPr preferRelativeResize="0"/>
          <p:nvPr/>
        </p:nvPicPr>
        <p:blipFill>
          <a:blip r:embed="rId6">
            <a:alphaModFix/>
          </a:blip>
          <a:stretch>
            <a:fillRect/>
          </a:stretch>
        </p:blipFill>
        <p:spPr>
          <a:xfrm>
            <a:off x="152400" y="2677400"/>
            <a:ext cx="2925027" cy="231370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 Tableau Point of View </a:t>
            </a:r>
            <a:endParaRPr/>
          </a:p>
        </p:txBody>
      </p:sp>
      <p:sp>
        <p:nvSpPr>
          <p:cNvPr id="134" name="Google Shape;134;p21"/>
          <p:cNvSpPr txBox="1"/>
          <p:nvPr>
            <p:ph idx="1" type="body"/>
          </p:nvPr>
        </p:nvSpPr>
        <p:spPr>
          <a:xfrm>
            <a:off x="427275" y="1081925"/>
            <a:ext cx="3465300" cy="3416400"/>
          </a:xfrm>
          <a:prstGeom prst="rect">
            <a:avLst/>
          </a:prstGeom>
        </p:spPr>
        <p:txBody>
          <a:bodyPr anchorCtr="0" anchor="t" bIns="91425" lIns="91425" spcFirstLastPara="1" rIns="91425" wrap="square" tIns="91425">
            <a:normAutofit lnSpcReduction="10000"/>
          </a:bodyPr>
          <a:lstStyle/>
          <a:p>
            <a:pPr indent="-331170" lvl="0" marL="457200" rtl="0" algn="l">
              <a:spcBef>
                <a:spcPts val="0"/>
              </a:spcBef>
              <a:spcAft>
                <a:spcPts val="0"/>
              </a:spcAft>
              <a:buClr>
                <a:schemeClr val="dk1"/>
              </a:buClr>
              <a:buSzPts val="1615"/>
              <a:buFont typeface="Roboto"/>
              <a:buChar char="●"/>
            </a:pPr>
            <a:r>
              <a:rPr lang="en" sz="1515">
                <a:solidFill>
                  <a:schemeClr val="dk1"/>
                </a:solidFill>
                <a:latin typeface="Roboto"/>
                <a:ea typeface="Roboto"/>
                <a:cs typeface="Roboto"/>
                <a:sym typeface="Roboto"/>
              </a:rPr>
              <a:t>U</a:t>
            </a:r>
            <a:r>
              <a:rPr lang="en" sz="1415">
                <a:solidFill>
                  <a:schemeClr val="dk1"/>
                </a:solidFill>
                <a:latin typeface="Roboto"/>
                <a:ea typeface="Roboto"/>
                <a:cs typeface="Roboto"/>
                <a:sym typeface="Roboto"/>
              </a:rPr>
              <a:t>sed Tableau to recognize early patterns and make initial predictions regarding heart disease.</a:t>
            </a:r>
            <a:endParaRPr sz="1415">
              <a:solidFill>
                <a:schemeClr val="dk1"/>
              </a:solidFill>
              <a:latin typeface="Roboto"/>
              <a:ea typeface="Roboto"/>
              <a:cs typeface="Roboto"/>
              <a:sym typeface="Roboto"/>
            </a:endParaRPr>
          </a:p>
          <a:p>
            <a:pPr indent="-318470" lvl="0" marL="457200" rtl="0" algn="l">
              <a:spcBef>
                <a:spcPts val="0"/>
              </a:spcBef>
              <a:spcAft>
                <a:spcPts val="0"/>
              </a:spcAft>
              <a:buClr>
                <a:schemeClr val="dk1"/>
              </a:buClr>
              <a:buSzPts val="1415"/>
              <a:buFont typeface="Roboto"/>
              <a:buChar char="●"/>
            </a:pPr>
            <a:r>
              <a:rPr lang="en" sz="1415">
                <a:solidFill>
                  <a:schemeClr val="dk1"/>
                </a:solidFill>
                <a:latin typeface="Roboto"/>
                <a:ea typeface="Roboto"/>
                <a:cs typeface="Roboto"/>
                <a:sym typeface="Roboto"/>
              </a:rPr>
              <a:t>Older Males tend to be more at risk for Heart Disease.</a:t>
            </a:r>
            <a:endParaRPr sz="1415">
              <a:solidFill>
                <a:schemeClr val="dk1"/>
              </a:solidFill>
              <a:latin typeface="Roboto"/>
              <a:ea typeface="Roboto"/>
              <a:cs typeface="Roboto"/>
              <a:sym typeface="Roboto"/>
            </a:endParaRPr>
          </a:p>
          <a:p>
            <a:pPr indent="-318470" lvl="0" marL="457200" rtl="0" algn="l">
              <a:spcBef>
                <a:spcPts val="0"/>
              </a:spcBef>
              <a:spcAft>
                <a:spcPts val="0"/>
              </a:spcAft>
              <a:buClr>
                <a:schemeClr val="dk1"/>
              </a:buClr>
              <a:buSzPts val="1415"/>
              <a:buFont typeface="Roboto"/>
              <a:buChar char="●"/>
            </a:pPr>
            <a:r>
              <a:rPr lang="en" sz="1415">
                <a:solidFill>
                  <a:schemeClr val="dk1"/>
                </a:solidFill>
                <a:latin typeface="Roboto"/>
                <a:ea typeface="Roboto"/>
                <a:cs typeface="Roboto"/>
                <a:sym typeface="Roboto"/>
              </a:rPr>
              <a:t>Among the Chest Pain types, patients with Asymptomatic symptoms have the most Heart Diseases.</a:t>
            </a:r>
            <a:endParaRPr sz="1415">
              <a:solidFill>
                <a:schemeClr val="dk1"/>
              </a:solidFill>
              <a:latin typeface="Roboto"/>
              <a:ea typeface="Roboto"/>
              <a:cs typeface="Roboto"/>
              <a:sym typeface="Roboto"/>
            </a:endParaRPr>
          </a:p>
          <a:p>
            <a:pPr indent="0" lvl="0" marL="457200" rtl="0" algn="l">
              <a:spcBef>
                <a:spcPts val="1200"/>
              </a:spcBef>
              <a:spcAft>
                <a:spcPts val="0"/>
              </a:spcAft>
              <a:buNone/>
            </a:pPr>
            <a:r>
              <a:t/>
            </a:r>
            <a:endParaRPr sz="1415">
              <a:solidFill>
                <a:schemeClr val="dk1"/>
              </a:solidFill>
              <a:latin typeface="Roboto"/>
              <a:ea typeface="Roboto"/>
              <a:cs typeface="Roboto"/>
              <a:sym typeface="Roboto"/>
            </a:endParaRPr>
          </a:p>
          <a:p>
            <a:pPr indent="0" lvl="0" marL="0" rtl="0" algn="l">
              <a:spcBef>
                <a:spcPts val="1200"/>
              </a:spcBef>
              <a:spcAft>
                <a:spcPts val="1200"/>
              </a:spcAft>
              <a:buNone/>
            </a:pPr>
            <a:r>
              <a:t/>
            </a:r>
            <a:endParaRPr sz="1615">
              <a:solidFill>
                <a:schemeClr val="dk1"/>
              </a:solidFill>
              <a:latin typeface="Roboto"/>
              <a:ea typeface="Roboto"/>
              <a:cs typeface="Roboto"/>
              <a:sym typeface="Roboto"/>
            </a:endParaRPr>
          </a:p>
        </p:txBody>
      </p:sp>
      <p:pic>
        <p:nvPicPr>
          <p:cNvPr id="135" name="Google Shape;135;p21"/>
          <p:cNvPicPr preferRelativeResize="0"/>
          <p:nvPr/>
        </p:nvPicPr>
        <p:blipFill>
          <a:blip r:embed="rId3">
            <a:alphaModFix/>
          </a:blip>
          <a:stretch>
            <a:fillRect/>
          </a:stretch>
        </p:blipFill>
        <p:spPr>
          <a:xfrm>
            <a:off x="4170550" y="166977"/>
            <a:ext cx="2072751" cy="4659476"/>
          </a:xfrm>
          <a:prstGeom prst="rect">
            <a:avLst/>
          </a:prstGeom>
          <a:noFill/>
          <a:ln>
            <a:noFill/>
          </a:ln>
        </p:spPr>
      </p:pic>
      <p:pic>
        <p:nvPicPr>
          <p:cNvPr id="136" name="Google Shape;136;p21"/>
          <p:cNvPicPr preferRelativeResize="0"/>
          <p:nvPr/>
        </p:nvPicPr>
        <p:blipFill>
          <a:blip r:embed="rId4">
            <a:alphaModFix/>
          </a:blip>
          <a:stretch>
            <a:fillRect/>
          </a:stretch>
        </p:blipFill>
        <p:spPr>
          <a:xfrm>
            <a:off x="5943150" y="89900"/>
            <a:ext cx="2157975" cy="48699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